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256" r:id="rId2"/>
    <p:sldId id="264" r:id="rId3"/>
    <p:sldId id="270" r:id="rId4"/>
    <p:sldId id="287" r:id="rId5"/>
    <p:sldId id="333" r:id="rId6"/>
    <p:sldId id="334" r:id="rId7"/>
    <p:sldId id="335" r:id="rId8"/>
    <p:sldId id="306" r:id="rId9"/>
    <p:sldId id="337" r:id="rId10"/>
    <p:sldId id="271" r:id="rId11"/>
    <p:sldId id="283" r:id="rId12"/>
    <p:sldId id="342" r:id="rId13"/>
    <p:sldId id="321" r:id="rId14"/>
    <p:sldId id="340" r:id="rId15"/>
    <p:sldId id="324" r:id="rId16"/>
    <p:sldId id="322" r:id="rId17"/>
    <p:sldId id="323" r:id="rId18"/>
    <p:sldId id="325" r:id="rId19"/>
    <p:sldId id="285" r:id="rId20"/>
    <p:sldId id="344" r:id="rId21"/>
    <p:sldId id="349" r:id="rId22"/>
    <p:sldId id="345" r:id="rId23"/>
    <p:sldId id="350" r:id="rId24"/>
    <p:sldId id="348" r:id="rId25"/>
    <p:sldId id="354" r:id="rId26"/>
    <p:sldId id="346" r:id="rId27"/>
    <p:sldId id="355" r:id="rId28"/>
    <p:sldId id="356" r:id="rId29"/>
    <p:sldId id="347" r:id="rId30"/>
    <p:sldId id="343" r:id="rId31"/>
    <p:sldId id="310" r:id="rId32"/>
    <p:sldId id="311" r:id="rId33"/>
    <p:sldId id="312" r:id="rId34"/>
    <p:sldId id="313" r:id="rId35"/>
    <p:sldId id="351" r:id="rId36"/>
    <p:sldId id="266" r:id="rId37"/>
    <p:sldId id="265" r:id="rId38"/>
    <p:sldId id="267" r:id="rId39"/>
    <p:sldId id="352" r:id="rId40"/>
    <p:sldId id="353" r:id="rId41"/>
    <p:sldId id="277" r:id="rId42"/>
    <p:sldId id="302" r:id="rId43"/>
    <p:sldId id="274" r:id="rId44"/>
    <p:sldId id="295" r:id="rId45"/>
    <p:sldId id="278" r:id="rId46"/>
    <p:sldId id="303" r:id="rId47"/>
    <p:sldId id="359" r:id="rId48"/>
    <p:sldId id="273" r:id="rId49"/>
    <p:sldId id="357" r:id="rId50"/>
    <p:sldId id="358" r:id="rId51"/>
  </p:sldIdLst>
  <p:sldSz cx="12192000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6" autoAdjust="0"/>
    <p:restoredTop sz="75768" autoAdjust="0"/>
  </p:normalViewPr>
  <p:slideViewPr>
    <p:cSldViewPr snapToGrid="0" snapToObjects="1">
      <p:cViewPr varScale="1">
        <p:scale>
          <a:sx n="142" d="100"/>
          <a:sy n="142" d="100"/>
        </p:scale>
        <p:origin x="96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3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8" d="100"/>
          <a:sy n="128" d="100"/>
        </p:scale>
        <p:origin x="204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66435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1"/>
            <a:ext cx="2971800" cy="466435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DAE057AE-B94E-43ED-B4CF-917020786F04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643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829967"/>
            <a:ext cx="2971800" cy="46643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798E6A6C-C6A9-4AF0-BC07-895B0766D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611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66435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1"/>
            <a:ext cx="2971800" cy="466435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99769D71-C0C2-B04B-804E-D3EDDDE1DBF1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39763" y="1162050"/>
            <a:ext cx="5578475" cy="3138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892"/>
            <a:ext cx="5486400" cy="3660459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643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829967"/>
            <a:ext cx="2971800" cy="46643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1DA94CB4-8144-F44E-977B-0ECA2E5F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38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71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main</a:t>
            </a:r>
            <a:r>
              <a:rPr lang="en-US" baseline="0" dirty="0" smtClean="0"/>
              <a:t> parts</a:t>
            </a:r>
          </a:p>
          <a:p>
            <a:r>
              <a:rPr lang="en-US" baseline="0" dirty="0" smtClean="0"/>
              <a:t>Data, model, </a:t>
            </a:r>
            <a:r>
              <a:rPr lang="en-US" baseline="0" dirty="0" err="1" smtClean="0"/>
              <a:t>viz</a:t>
            </a:r>
            <a:endParaRPr lang="en-US" baseline="0" dirty="0" smtClean="0"/>
          </a:p>
          <a:p>
            <a:r>
              <a:rPr lang="en-US" baseline="0" dirty="0" smtClean="0"/>
              <a:t>Feedback loop is represented in the action and finding blocks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83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Data!</a:t>
            </a:r>
          </a:p>
          <a:p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 smtClean="0"/>
              <a:t>attributes are present in the database</a:t>
            </a:r>
          </a:p>
          <a:p>
            <a:r>
              <a:rPr lang="en-US" dirty="0" smtClean="0"/>
              <a:t>Years, the crops</a:t>
            </a:r>
          </a:p>
          <a:p>
            <a:r>
              <a:rPr lang="en-US" dirty="0" smtClean="0"/>
              <a:t>Import</a:t>
            </a:r>
            <a:r>
              <a:rPr lang="en-US" baseline="0" dirty="0" smtClean="0"/>
              <a:t> value,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87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87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couple of things</a:t>
            </a:r>
            <a:r>
              <a:rPr lang="en-US" baseline="0" dirty="0" smtClean="0"/>
              <a:t> I model for this framework</a:t>
            </a:r>
            <a:endParaRPr lang="en-US" dirty="0" smtClean="0"/>
          </a:p>
          <a:p>
            <a:r>
              <a:rPr lang="en-US" dirty="0" smtClean="0"/>
              <a:t>Cascading impact formula</a:t>
            </a:r>
          </a:p>
          <a:p>
            <a:r>
              <a:rPr lang="en-US" dirty="0" smtClean="0"/>
              <a:t>What is</a:t>
            </a:r>
            <a:r>
              <a:rPr lang="en-US" baseline="0" dirty="0" smtClean="0"/>
              <a:t> dependency and how related to risk/vulnerability</a:t>
            </a:r>
          </a:p>
          <a:p>
            <a:r>
              <a:rPr lang="en-US" baseline="0" dirty="0" smtClean="0"/>
              <a:t>Define </a:t>
            </a:r>
            <a:r>
              <a:rPr lang="en-US" baseline="0" dirty="0" err="1" smtClean="0"/>
              <a:t>vulner</a:t>
            </a:r>
            <a:r>
              <a:rPr lang="en-US" baseline="0" dirty="0" smtClean="0"/>
              <a:t>, show map, simulate drought in Thailand, what is the risk</a:t>
            </a:r>
          </a:p>
          <a:p>
            <a:r>
              <a:rPr lang="en-US" baseline="0" dirty="0" smtClean="0"/>
              <a:t>Data assumption formula</a:t>
            </a:r>
          </a:p>
          <a:p>
            <a:r>
              <a:rPr lang="en-US" baseline="0" dirty="0" smtClean="0"/>
              <a:t>Truncated case study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83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This indicates</a:t>
                </a:r>
                <a:r>
                  <a:rPr lang="en-US" baseline="0" dirty="0" smtClean="0"/>
                  <a:t> that the direct link is reduced, then all the other links only contribute a percentage of the remainder.</a:t>
                </a:r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If </a:t>
                </a:r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direct link</a:t>
                </a:r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𝑀𝑎𝑥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</m:sub>
                              <m:sup/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1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</m:e>
                            </m:nary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dirty="0" smtClean="0"/>
                  <a:t> indicates</a:t>
                </a:r>
                <a:r>
                  <a:rPr lang="en-US" baseline="0" dirty="0" smtClean="0"/>
                  <a:t> a country will reduces its exports and by whatever is remaining hand it out in same distribution as before; this is the new ratio of trade links from country </a:t>
                </a:r>
                <a:r>
                  <a:rPr lang="en-US" baseline="0" dirty="0" smtClean="0"/>
                  <a:t>n</a:t>
                </a:r>
              </a:p>
              <a:p>
                <a:r>
                  <a:rPr lang="en-US" baseline="0" dirty="0" smtClean="0"/>
                  <a:t>Because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9"/>
                          </m:rPr>
                          <a:rPr lang="en-US" i="1">
                            <a:latin typeface="Cambria Math"/>
                            <a:ea typeface="Cambria Math"/>
                          </a:rPr>
                          <m:t>∆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baseline="0" dirty="0" smtClean="0"/>
                  <a:t>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sub>
                      <m:sup/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baseline="0" dirty="0" smtClean="0"/>
                  <a:t>then it is 0 times old trade link</a:t>
                </a:r>
                <a:endParaRPr lang="en-US" baseline="0" dirty="0" smtClean="0"/>
              </a:p>
              <a:p>
                <a:endParaRPr lang="en-US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  <m:r>
                          <a:rPr lang="en-US" i="1">
                            <a:latin typeface="Cambria Math"/>
                          </a:rPr>
                          <m:t>→</m:t>
                        </m:r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is the</a:t>
                </a:r>
                <a:r>
                  <a:rPr lang="en-US" baseline="0" dirty="0" smtClean="0"/>
                  <a:t> previous </a:t>
                </a:r>
                <a:r>
                  <a:rPr lang="en-US" baseline="0" dirty="0" smtClean="0"/>
                  <a:t>link</a:t>
                </a:r>
              </a:p>
              <a:p>
                <a:endParaRPr lang="en-US" baseline="0" dirty="0" smtClean="0"/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LIMITATION: This may not be accurate, due to for example political implications (a country is required to export X to based on trade agreements)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This indicates</a:t>
                </a:r>
                <a:r>
                  <a:rPr lang="en-US" baseline="0" dirty="0" smtClean="0"/>
                  <a:t> that the direct link is reduced, then all the other links only contribute a percentage of the remainder.</a:t>
                </a:r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If </a:t>
                </a:r>
                <a:endParaRPr lang="en-US" baseline="0" dirty="0" smtClean="0"/>
              </a:p>
              <a:p>
                <a:endParaRPr lang="en-US" dirty="0" smtClean="0"/>
              </a:p>
              <a:p>
                <a:r>
                  <a:rPr lang="en-US" b="0" i="0" smtClean="0">
                    <a:latin typeface="Cambria Math"/>
                  </a:rPr>
                  <a:t>𝑟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(</a:t>
                </a:r>
                <a:r>
                  <a:rPr lang="en-US" b="0" i="0" smtClean="0">
                    <a:latin typeface="Cambria Math"/>
                  </a:rPr>
                  <a:t>𝑙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_(</a:t>
                </a:r>
                <a:r>
                  <a:rPr lang="en-US" b="0" i="0" smtClean="0">
                    <a:latin typeface="Cambria Math"/>
                  </a:rPr>
                  <a:t>𝑒→𝑖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) )</a:t>
                </a:r>
                <a:r>
                  <a:rPr lang="en-US" dirty="0" smtClean="0"/>
                  <a:t> direct link</a:t>
                </a:r>
              </a:p>
              <a:p>
                <a:endParaRPr lang="en-US" dirty="0" smtClean="0"/>
              </a:p>
              <a:p>
                <a:r>
                  <a:rPr lang="en-US" b="0" i="0" smtClean="0">
                    <a:latin typeface="Cambria Math" panose="02040503050406030204" pitchFamily="18" charset="0"/>
                  </a:rPr>
                  <a:t>𝑀𝑎𝑥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(</a:t>
                </a:r>
                <a:r>
                  <a:rPr lang="en-US" b="0" i="0">
                    <a:latin typeface="Cambria Math" panose="02040503050406030204" pitchFamily="18" charset="0"/>
                  </a:rPr>
                  <a:t>(∑2_(</a:t>
                </a:r>
                <a:r>
                  <a:rPr lang="en-US" i="0">
                    <a:latin typeface="Cambria Math" panose="02040503050406030204" pitchFamily="18" charset="0"/>
                  </a:rPr>
                  <a:t>𝐸_</a:t>
                </a:r>
                <a:r>
                  <a:rPr lang="en-US" i="0">
                    <a:latin typeface="Cambria Math"/>
                  </a:rPr>
                  <a:t>𝑛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i="0">
                    <a:latin typeface="Cambria Math" panose="02040503050406030204" pitchFamily="18" charset="0"/>
                    <a:ea typeface="Cambria Math"/>
                  </a:rPr>
                  <a:t>▒</a:t>
                </a:r>
                <a:r>
                  <a:rPr lang="en-US" i="0">
                    <a:latin typeface="Cambria Math"/>
                    <a:ea typeface="Cambria Math"/>
                  </a:rPr>
                  <a:t> </a:t>
                </a:r>
                <a:r>
                  <a:rPr lang="en-US" i="0">
                    <a:latin typeface="Cambria Math" panose="02040503050406030204" pitchFamily="18" charset="0"/>
                    <a:ea typeface="Cambria Math"/>
                  </a:rPr>
                  <a:t>−∑2_(</a:t>
                </a:r>
                <a:r>
                  <a:rPr lang="en-US" i="0">
                    <a:latin typeface="Cambria Math"/>
                  </a:rPr>
                  <a:t>𝐼</a:t>
                </a:r>
                <a:r>
                  <a:rPr lang="en-US" i="0">
                    <a:latin typeface="Cambria Math" panose="02040503050406030204" pitchFamily="18" charset="0"/>
                  </a:rPr>
                  <a:t>_</a:t>
                </a:r>
                <a:r>
                  <a:rPr lang="en-US" i="0">
                    <a:latin typeface="Cambria Math"/>
                  </a:rPr>
                  <a:t>𝑛</a:t>
                </a:r>
                <a:r>
                  <a:rPr lang="en-US" i="0">
                    <a:latin typeface="Cambria Math"/>
                    <a:ea typeface="Cambria Math"/>
                  </a:rPr>
                  <a:t> ∆</a:t>
                </a:r>
                <a:r>
                  <a:rPr lang="en-US" i="0">
                    <a:latin typeface="Cambria Math" panose="02040503050406030204" pitchFamily="18" charset="0"/>
                    <a:ea typeface="Cambria Math"/>
                  </a:rPr>
                  <a:t>)▒</a:t>
                </a:r>
                <a:r>
                  <a:rPr lang="en-US" i="0">
                    <a:latin typeface="Cambria Math"/>
                    <a:ea typeface="Cambria Math"/>
                  </a:rPr>
                  <a:t> </a:t>
                </a:r>
                <a:r>
                  <a:rPr lang="en-US" i="0">
                    <a:latin typeface="Cambria Math" panose="02040503050406030204" pitchFamily="18" charset="0"/>
                    <a:ea typeface="Cambria Math"/>
                  </a:rPr>
                  <a:t>)/(∑2_(</a:t>
                </a:r>
                <a:r>
                  <a:rPr lang="en-US" i="0">
                    <a:latin typeface="Cambria Math"/>
                  </a:rPr>
                  <a:t>𝐼</a:t>
                </a:r>
                <a:r>
                  <a:rPr lang="en-US" i="0">
                    <a:latin typeface="Cambria Math" panose="02040503050406030204" pitchFamily="18" charset="0"/>
                  </a:rPr>
                  <a:t>_</a:t>
                </a:r>
                <a:r>
                  <a:rPr lang="en-US" i="0">
                    <a:latin typeface="Cambria Math"/>
                  </a:rPr>
                  <a:t>𝑛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i="0">
                    <a:latin typeface="Cambria Math" panose="02040503050406030204" pitchFamily="18" charset="0"/>
                    <a:ea typeface="Cambria Math"/>
                  </a:rPr>
                  <a:t>▒</a:t>
                </a:r>
                <a:r>
                  <a:rPr lang="en-US" i="0">
                    <a:latin typeface="Cambria Math"/>
                    <a:ea typeface="Cambria Math"/>
                  </a:rPr>
                  <a:t> </a:t>
                </a:r>
                <a:r>
                  <a:rPr lang="en-US" i="0">
                    <a:latin typeface="Cambria Math" panose="02040503050406030204" pitchFamily="18" charset="0"/>
                    <a:ea typeface="Cambria Math"/>
                  </a:rPr>
                  <a:t>)</a:t>
                </a:r>
                <a:r>
                  <a:rPr lang="en-US" b="0" i="0" smtClean="0">
                    <a:latin typeface="Cambria Math" panose="02040503050406030204" pitchFamily="18" charset="0"/>
                    <a:ea typeface="Cambria Math"/>
                  </a:rPr>
                  <a:t>,0)</a:t>
                </a:r>
                <a:r>
                  <a:rPr lang="en-US" dirty="0" smtClean="0"/>
                  <a:t> indicates</a:t>
                </a:r>
                <a:r>
                  <a:rPr lang="en-US" baseline="0" dirty="0" smtClean="0"/>
                  <a:t> a country will reduces its exports and by whatever is remaining hand it out in same distribution as before; this is the new ratio of trade links from country n</a:t>
                </a:r>
              </a:p>
              <a:p>
                <a:endParaRPr lang="en-US" i="1" dirty="0" smtClean="0">
                  <a:latin typeface="Cambria Math"/>
                </a:endParaRPr>
              </a:p>
              <a:p>
                <a:r>
                  <a:rPr lang="en-US" i="0" smtClean="0">
                    <a:latin typeface="Cambria Math"/>
                  </a:rPr>
                  <a:t>(</a:t>
                </a:r>
                <a:r>
                  <a:rPr lang="en-US" i="0">
                    <a:latin typeface="Cambria Math"/>
                  </a:rPr>
                  <a:t>𝑙</a:t>
                </a:r>
                <a:r>
                  <a:rPr lang="en-US" i="0">
                    <a:latin typeface="Cambria Math" panose="02040503050406030204" pitchFamily="18" charset="0"/>
                  </a:rPr>
                  <a:t>_(</a:t>
                </a:r>
                <a:r>
                  <a:rPr lang="en-US" i="0">
                    <a:latin typeface="Cambria Math"/>
                  </a:rPr>
                  <a:t>𝑛→𝑖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i="0">
                    <a:latin typeface="Cambria Math"/>
                  </a:rPr>
                  <a:t>)</a:t>
                </a:r>
                <a:r>
                  <a:rPr lang="en-US" dirty="0" smtClean="0"/>
                  <a:t> is the</a:t>
                </a:r>
                <a:r>
                  <a:rPr lang="en-US" baseline="0" dirty="0" smtClean="0"/>
                  <a:t> previous link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83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we color the choropleth map we’ll see shortly</a:t>
            </a:r>
          </a:p>
          <a:p>
            <a:r>
              <a:rPr lang="en-US" dirty="0" smtClean="0"/>
              <a:t>Basically a function of lost imports and</a:t>
            </a:r>
            <a:r>
              <a:rPr lang="en-US" baseline="0" dirty="0" smtClean="0"/>
              <a:t> total trade that country participates in for that good.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33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basically the individual trade links potential for contribution to the vulnerability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25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Triad significance profiles</a:t>
            </a:r>
            <a:r>
              <a:rPr lang="en-US" baseline="0" dirty="0" smtClean="0"/>
              <a:t> we model the z-score against the number of a particular type of triads in a random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96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0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an overview</a:t>
            </a:r>
            <a:r>
              <a:rPr lang="en-US" baseline="0" dirty="0" smtClean="0"/>
              <a:t> of </a:t>
            </a:r>
            <a:r>
              <a:rPr lang="en-US" dirty="0" smtClean="0"/>
              <a:t>the visualization part of the system</a:t>
            </a:r>
          </a:p>
          <a:p>
            <a:r>
              <a:rPr lang="en-US" baseline="0" dirty="0" smtClean="0"/>
              <a:t>Left histograms and simulation engine options where we configure simulation</a:t>
            </a:r>
          </a:p>
          <a:p>
            <a:r>
              <a:rPr lang="en-US" baseline="0" dirty="0" smtClean="0"/>
              <a:t>Middle network graph and filtering options</a:t>
            </a:r>
          </a:p>
          <a:p>
            <a:r>
              <a:rPr lang="en-US" baseline="0" dirty="0" smtClean="0"/>
              <a:t>Right the choropleth map and tsp graph / distributions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this instance we have simulated</a:t>
            </a:r>
            <a:r>
              <a:rPr lang="en-US" baseline="0" dirty="0" smtClean="0"/>
              <a:t> a 15% corn reduction from the united states and are visualizing the impact to the trade network</a:t>
            </a:r>
          </a:p>
          <a:p>
            <a:r>
              <a:rPr lang="en-US" baseline="0" dirty="0" smtClean="0"/>
              <a:t>We know US is a large exporter, and potentially large number of cascading effects due to the sheer number of trading partners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haven’t applied any filtering here we will later and really see how it focuses the network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1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we’ll define</a:t>
            </a:r>
            <a:r>
              <a:rPr lang="en-US" baseline="0" dirty="0" smtClean="0"/>
              <a:t> the problem, </a:t>
            </a:r>
          </a:p>
          <a:p>
            <a:r>
              <a:rPr lang="en-US" baseline="0" dirty="0" smtClean="0"/>
              <a:t>Offer our solution</a:t>
            </a:r>
          </a:p>
          <a:p>
            <a:r>
              <a:rPr lang="en-US" baseline="0" dirty="0" smtClean="0"/>
              <a:t>Quick comparison to some current systems</a:t>
            </a:r>
          </a:p>
          <a:p>
            <a:r>
              <a:rPr lang="en-US" baseline="0" dirty="0" smtClean="0"/>
              <a:t>And execute 2 case studies showing the potential of the system</a:t>
            </a:r>
          </a:p>
          <a:p>
            <a:r>
              <a:rPr lang="en-US" baseline="0" dirty="0" smtClean="0"/>
              <a:t>#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91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Distribution of trade links based on import dependency,</a:t>
            </a:r>
          </a:p>
          <a:p>
            <a:pPr lvl="1"/>
            <a:r>
              <a:rPr lang="en-US" dirty="0" smtClean="0"/>
              <a:t>Links in the left-most bins indicate more diversified imports</a:t>
            </a:r>
          </a:p>
          <a:p>
            <a:pPr lvl="1"/>
            <a:r>
              <a:rPr lang="en-US" dirty="0" smtClean="0"/>
              <a:t>Links in right-most bin indicate import portfolios that are made up of fewer trade links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bin is 10% range</a:t>
            </a:r>
            <a:r>
              <a:rPr lang="en-US" baseline="0" smtClean="0"/>
              <a:t>, far right is import dependencies of 90-100%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The opaque indicates the currently selected crop</a:t>
            </a:r>
          </a:p>
          <a:p>
            <a:pPr lvl="1"/>
            <a:r>
              <a:rPr lang="en-US" dirty="0" smtClean="0"/>
              <a:t>Clicking another histogram changes the context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48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hover over</a:t>
            </a:r>
            <a:r>
              <a:rPr lang="en-US" baseline="0" dirty="0" smtClean="0"/>
              <a:t> any pertinent part of the system and produce a tooltip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we are over a bin in the histograms sections and the tooltip highlights some links of interest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32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Blue US, Orange Argentina, Russia pink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64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47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weighting to be by dollar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87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#2</a:t>
            </a:r>
          </a:p>
          <a:p>
            <a:r>
              <a:rPr lang="en-US" dirty="0" smtClean="0"/>
              <a:t>So trade</a:t>
            </a:r>
            <a:r>
              <a:rPr lang="en-US" baseline="0" dirty="0" smtClean="0"/>
              <a:t> link to</a:t>
            </a:r>
            <a:r>
              <a:rPr lang="en-US" dirty="0" smtClean="0"/>
              <a:t> japan goes away because although it is a large dollar value trade link, it has</a:t>
            </a:r>
            <a:r>
              <a:rPr lang="en-US" baseline="0" dirty="0" smtClean="0"/>
              <a:t> a diverse enough profile that there is less risk if it were to be lost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343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instance, in this choropleth </a:t>
            </a:r>
            <a:r>
              <a:rPr lang="en-US" dirty="0" smtClean="0"/>
              <a:t>Angola in south Africa is impacted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58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347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here of</a:t>
            </a:r>
            <a:r>
              <a:rPr lang="en-US" baseline="0" dirty="0" smtClean="0"/>
              <a:t> how exports affect </a:t>
            </a:r>
            <a:r>
              <a:rPr lang="en-US" baseline="0" dirty="0" smtClean="0"/>
              <a:t>vulnerability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#</a:t>
            </a:r>
          </a:p>
          <a:p>
            <a:r>
              <a:rPr lang="en-US" baseline="0" dirty="0" smtClean="0"/>
              <a:t>As you can see US 15%</a:t>
            </a:r>
          </a:p>
          <a:p>
            <a:r>
              <a:rPr lang="en-US" baseline="0" dirty="0" smtClean="0"/>
              <a:t>Brazil only 1.5%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#</a:t>
            </a:r>
          </a:p>
          <a:p>
            <a:r>
              <a:rPr lang="en-US" baseline="0" dirty="0" smtClean="0"/>
              <a:t>Same color</a:t>
            </a:r>
          </a:p>
          <a:p>
            <a:r>
              <a:rPr lang="en-US" baseline="0" dirty="0" smtClean="0"/>
              <a:t>#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24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93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problem are we trying to solve?</a:t>
            </a:r>
          </a:p>
          <a:p>
            <a:r>
              <a:rPr lang="en-US" dirty="0" smtClean="0"/>
              <a:t>By</a:t>
            </a:r>
            <a:r>
              <a:rPr lang="en-US" baseline="0" dirty="0" smtClean="0"/>
              <a:t> definition, m</a:t>
            </a:r>
            <a:r>
              <a:rPr lang="en-US" dirty="0" smtClean="0"/>
              <a:t>ore globalization leads to more trade to feed</a:t>
            </a:r>
            <a:r>
              <a:rPr lang="en-US" baseline="0" dirty="0" smtClean="0"/>
              <a:t> people and import-dependency is a result</a:t>
            </a:r>
          </a:p>
          <a:p>
            <a:r>
              <a:rPr lang="en-US" dirty="0" smtClean="0"/>
              <a:t>Another of way of saying</a:t>
            </a:r>
            <a:r>
              <a:rPr lang="en-US" baseline="0" dirty="0" smtClean="0"/>
              <a:t> that is how do we a</a:t>
            </a:r>
            <a:r>
              <a:rPr lang="en-US" dirty="0" smtClean="0"/>
              <a:t>nalyze</a:t>
            </a:r>
            <a:r>
              <a:rPr lang="en-US" baseline="0" dirty="0" smtClean="0"/>
              <a:t> the</a:t>
            </a:r>
            <a:r>
              <a:rPr lang="en-US" dirty="0" smtClean="0"/>
              <a:t> </a:t>
            </a:r>
            <a:r>
              <a:rPr lang="en-US" dirty="0" smtClean="0"/>
              <a:t>impact cause by a</a:t>
            </a:r>
            <a:r>
              <a:rPr lang="en-US" baseline="0" dirty="0" smtClean="0"/>
              <a:t> </a:t>
            </a:r>
            <a:r>
              <a:rPr lang="en-US" dirty="0" smtClean="0"/>
              <a:t>climate </a:t>
            </a:r>
            <a:r>
              <a:rPr lang="en-US" dirty="0" smtClean="0"/>
              <a:t>event to the food</a:t>
            </a:r>
            <a:r>
              <a:rPr lang="en-US" baseline="0" dirty="0" smtClean="0"/>
              <a:t> trade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15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move on to</a:t>
            </a:r>
            <a:r>
              <a:rPr lang="en-US" baseline="0" dirty="0" smtClean="0"/>
              <a:t> our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91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they are both choropleths, it’s hard to visualize a network like this.</a:t>
            </a:r>
          </a:p>
          <a:p>
            <a:endParaRPr lang="en-US" dirty="0" smtClean="0"/>
          </a:p>
          <a:p>
            <a:r>
              <a:rPr lang="en-US" dirty="0" smtClean="0"/>
              <a:t>Comparisons</a:t>
            </a:r>
            <a:r>
              <a:rPr lang="en-US" baseline="0" dirty="0" smtClean="0"/>
              <a:t> after the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116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Choropleth makes sense</a:t>
            </a:r>
            <a:r>
              <a:rPr lang="en-US" baseline="0" dirty="0" smtClean="0"/>
              <a:t> as a r</a:t>
            </a:r>
            <a:r>
              <a:rPr lang="en-US" dirty="0" smtClean="0"/>
              <a:t>epresentation</a:t>
            </a:r>
            <a:r>
              <a:rPr lang="en-US" baseline="0" dirty="0" smtClean="0"/>
              <a:t> of vulnerability:</a:t>
            </a:r>
          </a:p>
          <a:p>
            <a:r>
              <a:rPr lang="en-US" baseline="0" dirty="0" smtClean="0"/>
              <a:t>Left: Global scale</a:t>
            </a:r>
          </a:p>
          <a:p>
            <a:r>
              <a:rPr lang="en-US" baseline="0" dirty="0" smtClean="0"/>
              <a:t>Right: Response to climate 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16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FAOSTAT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Viz</a:t>
            </a:r>
            <a:endParaRPr lang="en-US" baseline="0" dirty="0" smtClean="0"/>
          </a:p>
          <a:p>
            <a:r>
              <a:rPr lang="en-US" baseline="0" dirty="0" smtClean="0"/>
              <a:t>Again choropleth, </a:t>
            </a:r>
            <a:r>
              <a:rPr lang="en-US" baseline="0" dirty="0" smtClean="0"/>
              <a:t>though may </a:t>
            </a:r>
            <a:r>
              <a:rPr lang="en-US" baseline="0" dirty="0" smtClean="0"/>
              <a:t>not be best representation a trade network</a:t>
            </a:r>
          </a:p>
          <a:p>
            <a:r>
              <a:rPr lang="en-US" baseline="0" dirty="0" smtClean="0"/>
              <a:t>First filtered to show the same </a:t>
            </a:r>
            <a:r>
              <a:rPr lang="en-US" baseline="0" dirty="0" smtClean="0"/>
              <a:t>information</a:t>
            </a:r>
          </a:p>
          <a:p>
            <a:r>
              <a:rPr lang="en-US" baseline="0" dirty="0" smtClean="0"/>
              <a:t>#</a:t>
            </a:r>
            <a:endParaRPr lang="en-US" baseline="0" dirty="0" smtClean="0"/>
          </a:p>
          <a:p>
            <a:r>
              <a:rPr lang="en-US" baseline="0" dirty="0" smtClean="0"/>
              <a:t>Deceiving visualization</a:t>
            </a:r>
          </a:p>
          <a:p>
            <a:r>
              <a:rPr lang="en-US" baseline="0" dirty="0" smtClean="0"/>
              <a:t>#</a:t>
            </a:r>
          </a:p>
          <a:p>
            <a:r>
              <a:rPr lang="en-US" baseline="0" dirty="0" smtClean="0"/>
              <a:t>We unselected the US, my </a:t>
            </a:r>
            <a:r>
              <a:rPr lang="en-US" baseline="0" dirty="0" smtClean="0"/>
              <a:t>system allows to visualize the whole network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68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 limitation is the lack</a:t>
            </a:r>
            <a:r>
              <a:rPr lang="en-US" baseline="0" dirty="0" smtClean="0"/>
              <a:t> of the two being modeled together</a:t>
            </a:r>
          </a:p>
          <a:p>
            <a:r>
              <a:rPr lang="en-US" dirty="0" smtClean="0"/>
              <a:t>No integration of climate</a:t>
            </a:r>
            <a:r>
              <a:rPr lang="en-US" baseline="0" dirty="0" smtClean="0"/>
              <a:t>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422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my system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919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172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</a:t>
            </a:r>
            <a:r>
              <a:rPr lang="en-US" baseline="0" dirty="0" smtClean="0"/>
              <a:t> steps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Label all pertinent nodes in  the graph</a:t>
            </a:r>
          </a:p>
          <a:p>
            <a:r>
              <a:rPr lang="en-US" baseline="0" dirty="0" smtClean="0"/>
              <a:t>Delete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192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345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can</a:t>
            </a:r>
            <a:r>
              <a:rPr lang="en-US" baseline="0" dirty="0" smtClean="0"/>
              <a:t> we model that in this system?</a:t>
            </a:r>
            <a:endParaRPr lang="en-US" dirty="0" smtClean="0"/>
          </a:p>
          <a:p>
            <a:r>
              <a:rPr lang="en-US" dirty="0" smtClean="0"/>
              <a:t>In the dashboard we select the year</a:t>
            </a:r>
            <a:r>
              <a:rPr lang="en-US" baseline="0" dirty="0" smtClean="0"/>
              <a:t> </a:t>
            </a:r>
            <a:r>
              <a:rPr lang="en-US" dirty="0" smtClean="0"/>
              <a:t>2011</a:t>
            </a:r>
            <a:r>
              <a:rPr lang="en-US" dirty="0" smtClean="0"/>
              <a:t>, Wheat,</a:t>
            </a:r>
            <a:r>
              <a:rPr lang="en-US" baseline="0" dirty="0" smtClean="0"/>
              <a:t> and </a:t>
            </a:r>
            <a:r>
              <a:rPr lang="en-US" dirty="0" smtClean="0"/>
              <a:t>Russia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14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Basically, what is an n-</a:t>
            </a:r>
            <a:r>
              <a:rPr lang="en-US" dirty="0" err="1" smtClean="0"/>
              <a:t>th</a:t>
            </a:r>
            <a:r>
              <a:rPr lang="en-US" dirty="0" smtClean="0"/>
              <a:t> order effect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As background say we have this situation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Country A</a:t>
            </a:r>
            <a:r>
              <a:rPr lang="en-US" baseline="0" dirty="0" smtClean="0"/>
              <a:t> produces some kind of good</a:t>
            </a:r>
            <a:endParaRPr lang="en-US" dirty="0" smtClean="0"/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They trade some</a:t>
            </a:r>
            <a:r>
              <a:rPr lang="en-US" baseline="0" dirty="0" smtClean="0"/>
              <a:t> of their production to B</a:t>
            </a:r>
            <a:endParaRPr lang="en-US" dirty="0" smtClean="0"/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Country B also trades the same good, note, they may</a:t>
            </a:r>
            <a:r>
              <a:rPr lang="en-US" baseline="0" dirty="0" smtClean="0"/>
              <a:t> produce it as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24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simulate, change % to </a:t>
            </a:r>
            <a:r>
              <a:rPr lang="en-US" dirty="0" smtClean="0"/>
              <a:t>100 for the export ban</a:t>
            </a:r>
          </a:p>
          <a:p>
            <a:r>
              <a:rPr lang="en-US" dirty="0" smtClean="0"/>
              <a:t>Visually in the network graph we see</a:t>
            </a:r>
            <a:r>
              <a:rPr lang="en-US" baseline="0" dirty="0" smtClean="0"/>
              <a:t> lots of broken links</a:t>
            </a:r>
          </a:p>
          <a:p>
            <a:r>
              <a:rPr lang="en-US" baseline="0" dirty="0" smtClean="0"/>
              <a:t>It’s kind of busy at first, but we can start filtering and identify what we want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536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case we want to look at how Egypt</a:t>
            </a:r>
            <a:r>
              <a:rPr lang="en-US" baseline="0" dirty="0" smtClean="0"/>
              <a:t> would be affected</a:t>
            </a:r>
            <a:endParaRPr lang="en-US" dirty="0" smtClean="0"/>
          </a:p>
          <a:p>
            <a:r>
              <a:rPr lang="en-US" dirty="0" smtClean="0"/>
              <a:t>Zoom </a:t>
            </a:r>
            <a:r>
              <a:rPr lang="en-US" dirty="0" smtClean="0"/>
              <a:t>in to Egypt on Choropleth</a:t>
            </a:r>
          </a:p>
          <a:p>
            <a:r>
              <a:rPr lang="en-US" dirty="0" smtClean="0"/>
              <a:t>And hovering over the </a:t>
            </a:r>
            <a:r>
              <a:rPr lang="en-US" dirty="0" smtClean="0"/>
              <a:t>country</a:t>
            </a:r>
          </a:p>
          <a:p>
            <a:r>
              <a:rPr lang="en-US" dirty="0" smtClean="0"/>
              <a:t>This is a good example of</a:t>
            </a:r>
            <a:r>
              <a:rPr lang="en-US" baseline="0" dirty="0" smtClean="0"/>
              <a:t> an at-risk import dependency 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087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case study highlighted</a:t>
            </a:r>
            <a:r>
              <a:rPr lang="en-US" baseline="0" dirty="0" smtClean="0"/>
              <a:t> the vulnerability part,</a:t>
            </a:r>
          </a:p>
          <a:p>
            <a:r>
              <a:rPr lang="en-US" dirty="0" smtClean="0"/>
              <a:t>Second will really show the cascading</a:t>
            </a:r>
            <a:r>
              <a:rPr lang="en-US" baseline="0" dirty="0" smtClean="0"/>
              <a:t> aspect of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754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 we simulate</a:t>
            </a:r>
            <a:r>
              <a:rPr lang="en-US" baseline="0" dirty="0" smtClean="0"/>
              <a:t> by selecting the country, crop, year and percent reduction</a:t>
            </a:r>
          </a:p>
          <a:p>
            <a:r>
              <a:rPr lang="en-US" baseline="0" dirty="0" smtClean="0"/>
              <a:t>#</a:t>
            </a:r>
          </a:p>
          <a:p>
            <a:r>
              <a:rPr lang="en-US" baseline="0" dirty="0" smtClean="0"/>
              <a:t>Some initial reactions?</a:t>
            </a:r>
          </a:p>
          <a:p>
            <a:r>
              <a:rPr lang="en-US" baseline="0" dirty="0" smtClean="0"/>
              <a:t>#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696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make some sense of this </a:t>
            </a:r>
            <a:r>
              <a:rPr lang="en-US" dirty="0" smtClean="0"/>
              <a:t>we add filtering</a:t>
            </a:r>
            <a:r>
              <a:rPr lang="en-US" baseline="0" dirty="0" smtClean="0"/>
              <a:t> to clean out some insignificant links</a:t>
            </a:r>
          </a:p>
          <a:p>
            <a:r>
              <a:rPr lang="en-US" baseline="0" dirty="0" smtClean="0"/>
              <a:t>We have the same choropleth, but now the network graph is a lot cleaner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210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look at the tooltip</a:t>
            </a:r>
            <a:r>
              <a:rPr lang="en-US" baseline="0" dirty="0" smtClean="0"/>
              <a:t> for North Korea to see how much they were affected</a:t>
            </a:r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Alternating dashes and spaces indicate a broken</a:t>
            </a:r>
            <a:r>
              <a:rPr lang="en-US" baseline="0" dirty="0" smtClean="0"/>
              <a:t> link </a:t>
            </a:r>
            <a:endParaRPr lang="en-US" dirty="0" smtClean="0"/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China has lost</a:t>
            </a:r>
            <a:r>
              <a:rPr lang="en-US" baseline="0" dirty="0" smtClean="0"/>
              <a:t> more imports than it exports, mitigate the loss!!!</a:t>
            </a:r>
          </a:p>
          <a:p>
            <a:r>
              <a:rPr lang="en-US" baseline="0" dirty="0" smtClean="0"/>
              <a:t>LIMITATION: This may not be accurate, $34.8 is relatively ? Insignificant would china still import it to north </a:t>
            </a:r>
            <a:r>
              <a:rPr lang="en-US" baseline="0" dirty="0" err="1" smtClean="0"/>
              <a:t>korea</a:t>
            </a:r>
            <a:r>
              <a:rPr lang="en-US" baseline="0" dirty="0" smtClean="0"/>
              <a:t> knowing the political situation, e.g. wouldn’t be able to get it anywhere else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342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Venezuela has lost ~32% of its corn imports from a 15% US export reduction</a:t>
            </a:r>
            <a:endParaRPr lang="en-US" dirty="0" smtClean="0"/>
          </a:p>
          <a:p>
            <a:r>
              <a:rPr lang="en-US" dirty="0" smtClean="0"/>
              <a:t>#</a:t>
            </a:r>
          </a:p>
          <a:p>
            <a:r>
              <a:rPr lang="en-US" dirty="0" smtClean="0"/>
              <a:t>Not a first order affect because</a:t>
            </a:r>
            <a:r>
              <a:rPr lang="en-US" baseline="0" dirty="0" smtClean="0"/>
              <a:t> it c</a:t>
            </a:r>
            <a:r>
              <a:rPr lang="en-US" dirty="0" smtClean="0"/>
              <a:t>an not be accounted</a:t>
            </a:r>
            <a:r>
              <a:rPr lang="en-US" baseline="0" dirty="0" smtClean="0"/>
              <a:t> for only with direct reduction because the trade link is only $55 million</a:t>
            </a:r>
          </a:p>
          <a:p>
            <a:r>
              <a:rPr lang="en-US" baseline="0" dirty="0" smtClean="0"/>
              <a:t>#</a:t>
            </a:r>
          </a:p>
          <a:p>
            <a:r>
              <a:rPr lang="en-US" baseline="0" dirty="0" smtClean="0"/>
              <a:t>Almost all of Mexico’s imports are lost, we assume they would stop exporting to mitigate the loss, remember that we had filtered on links of &gt; $25 million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796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766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TSP</a:t>
            </a:r>
            <a:r>
              <a:rPr lang="en-US" baseline="0" dirty="0" smtClean="0"/>
              <a:t> not a focus, I didn’t want to impede GUI with time consuming random graph creation and triad counting</a:t>
            </a:r>
          </a:p>
          <a:p>
            <a:r>
              <a:rPr lang="en-US" baseline="0" dirty="0" smtClean="0"/>
              <a:t>Limitation was the random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944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Analyzed</a:t>
            </a:r>
            <a:r>
              <a:rPr lang="en-US" baseline="0" dirty="0" smtClean="0"/>
              <a:t> a simulation, filter to zoom, tooltips for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 we have a drought</a:t>
            </a:r>
          </a:p>
          <a:p>
            <a:r>
              <a:rPr lang="en-US" dirty="0" smtClean="0"/>
              <a:t>It</a:t>
            </a:r>
            <a:r>
              <a:rPr lang="en-US" baseline="0" dirty="0" smtClean="0"/>
              <a:t> causes Country A to produce less food</a:t>
            </a:r>
          </a:p>
          <a:p>
            <a:r>
              <a:rPr lang="en-US" baseline="0" dirty="0" smtClean="0"/>
              <a:t>But now Country A reduces its exports in order to recoup some of its lost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8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 we have a drought</a:t>
            </a:r>
          </a:p>
          <a:p>
            <a:r>
              <a:rPr lang="en-US" dirty="0" smtClean="0"/>
              <a:t>It</a:t>
            </a:r>
            <a:r>
              <a:rPr lang="en-US" baseline="0" dirty="0" smtClean="0"/>
              <a:t> causes Country A to produce less food</a:t>
            </a:r>
          </a:p>
          <a:p>
            <a:r>
              <a:rPr lang="en-US" baseline="0" dirty="0" smtClean="0"/>
              <a:t>Again Country A reduces its exports in order to recoup some of its lost production</a:t>
            </a:r>
          </a:p>
          <a:p>
            <a:r>
              <a:rPr lang="en-US" baseline="0" dirty="0" smtClean="0"/>
              <a:t>But now Country B reduces its own exports to mitigate its loss of imports!!!</a:t>
            </a:r>
            <a:endParaRPr lang="en-US" dirty="0" smtClean="0"/>
          </a:p>
          <a:p>
            <a:r>
              <a:rPr lang="en-US" dirty="0" smtClean="0"/>
              <a:t>My system</a:t>
            </a:r>
            <a:r>
              <a:rPr lang="en-US" baseline="0" dirty="0" smtClean="0"/>
              <a:t> models these effects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18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DDDDDD"/>
                </a:solidFill>
              </a:rPr>
              <a:t>According to research, intensity</a:t>
            </a:r>
            <a:r>
              <a:rPr lang="en-US" baseline="0" dirty="0" smtClean="0">
                <a:solidFill>
                  <a:srgbClr val="DDDDDD"/>
                </a:solidFill>
              </a:rPr>
              <a:t> of climate events has increased</a:t>
            </a:r>
          </a:p>
          <a:p>
            <a:pPr lvl="0"/>
            <a:r>
              <a:rPr lang="en-US" dirty="0" smtClean="0">
                <a:solidFill>
                  <a:srgbClr val="DDDDDD"/>
                </a:solidFill>
              </a:rPr>
              <a:t>#</a:t>
            </a:r>
          </a:p>
          <a:p>
            <a:pPr lvl="0"/>
            <a:r>
              <a:rPr lang="en-US" dirty="0" smtClean="0">
                <a:solidFill>
                  <a:srgbClr val="DDDDDD"/>
                </a:solidFill>
              </a:rPr>
              <a:t>Coupled with an increase</a:t>
            </a:r>
            <a:r>
              <a:rPr lang="en-US" baseline="0" dirty="0" smtClean="0">
                <a:solidFill>
                  <a:srgbClr val="DDDDDD"/>
                </a:solidFill>
              </a:rPr>
              <a:t> in </a:t>
            </a:r>
            <a:r>
              <a:rPr lang="en-US" dirty="0" smtClean="0">
                <a:solidFill>
                  <a:srgbClr val="DDDDDD"/>
                </a:solidFill>
              </a:rPr>
              <a:t>globalization</a:t>
            </a:r>
            <a:r>
              <a:rPr lang="en-US" baseline="0" dirty="0" smtClean="0">
                <a:solidFill>
                  <a:srgbClr val="DDDDDD"/>
                </a:solidFill>
              </a:rPr>
              <a:t> and dependency</a:t>
            </a:r>
            <a:endParaRPr lang="en-US" dirty="0" smtClean="0">
              <a:solidFill>
                <a:srgbClr val="DDDDDD"/>
              </a:solidFill>
            </a:endParaRPr>
          </a:p>
          <a:p>
            <a:pPr lvl="0"/>
            <a:r>
              <a:rPr lang="en-US" dirty="0" smtClean="0"/>
              <a:t>#</a:t>
            </a:r>
          </a:p>
          <a:p>
            <a:pPr lvl="0"/>
            <a:r>
              <a:rPr lang="en-US" dirty="0" smtClean="0"/>
              <a:t>The</a:t>
            </a:r>
            <a:r>
              <a:rPr lang="en-US" baseline="0" dirty="0" smtClean="0"/>
              <a:t> result is more devastation is occurring and negatively impacting food security</a:t>
            </a:r>
          </a:p>
          <a:p>
            <a:pPr lvl="0"/>
            <a:r>
              <a:rPr lang="en-US" baseline="0" dirty="0" smtClean="0"/>
              <a:t>#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33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goal of this system is to help direct international aid</a:t>
            </a:r>
          </a:p>
          <a:p>
            <a:pPr lvl="0"/>
            <a:r>
              <a:rPr lang="en-US" dirty="0" smtClean="0">
                <a:solidFill>
                  <a:srgbClr val="DDDDDD"/>
                </a:solidFill>
              </a:rPr>
              <a:t>In</a:t>
            </a:r>
            <a:r>
              <a:rPr lang="en-US" baseline="0" dirty="0" smtClean="0">
                <a:solidFill>
                  <a:srgbClr val="DDDDDD"/>
                </a:solidFill>
              </a:rPr>
              <a:t> the previous slides we posited that Country A was affected by a climate event</a:t>
            </a:r>
            <a:endParaRPr lang="en-US" dirty="0" smtClean="0">
              <a:solidFill>
                <a:srgbClr val="DDDDDD"/>
              </a:solidFill>
            </a:endParaRP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Sure,</a:t>
            </a:r>
            <a:r>
              <a:rPr lang="en-US" baseline="0" dirty="0" smtClean="0">
                <a:solidFill>
                  <a:srgbClr val="DDDDDD"/>
                </a:solidFill>
              </a:rPr>
              <a:t> </a:t>
            </a:r>
            <a:r>
              <a:rPr lang="en-US" dirty="0" smtClean="0">
                <a:solidFill>
                  <a:srgbClr val="DDDDDD"/>
                </a:solidFill>
              </a:rPr>
              <a:t>We can help the affected country A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But We may need to shift some of that aid to counties downstream based</a:t>
            </a:r>
            <a:r>
              <a:rPr lang="en-US" baseline="0" dirty="0" smtClean="0">
                <a:solidFill>
                  <a:srgbClr val="DDDDDD"/>
                </a:solidFill>
              </a:rPr>
              <a:t> on global trade to …. </a:t>
            </a:r>
            <a:r>
              <a:rPr lang="en-US" dirty="0" smtClean="0">
                <a:solidFill>
                  <a:srgbClr val="DDDDDD"/>
                </a:solidFill>
              </a:rPr>
              <a:t>say country B, C or even</a:t>
            </a:r>
            <a:r>
              <a:rPr lang="en-US" baseline="0" dirty="0" smtClean="0">
                <a:solidFill>
                  <a:srgbClr val="DDDDDD"/>
                </a:solidFill>
              </a:rPr>
              <a:t> further</a:t>
            </a:r>
            <a:endParaRPr lang="en-US" dirty="0" smtClean="0">
              <a:solidFill>
                <a:srgbClr val="DDDDDD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We’ll </a:t>
            </a:r>
            <a:r>
              <a:rPr lang="en-US" dirty="0" smtClean="0"/>
              <a:t>move on to</a:t>
            </a:r>
            <a:r>
              <a:rPr lang="en-US" baseline="0" dirty="0" smtClean="0"/>
              <a:t> </a:t>
            </a:r>
            <a:r>
              <a:rPr lang="en-US" baseline="0" dirty="0" smtClean="0"/>
              <a:t>how </a:t>
            </a:r>
            <a:r>
              <a:rPr lang="en-US" baseline="0" dirty="0" err="1" smtClean="0"/>
              <a:t>Idid</a:t>
            </a:r>
            <a:r>
              <a:rPr lang="en-US" baseline="0" dirty="0" smtClean="0"/>
              <a:t> that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91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8467" y="6039648"/>
            <a:ext cx="12208933" cy="824702"/>
          </a:xfrm>
          <a:prstGeom prst="rect">
            <a:avLst/>
          </a:prstGeom>
          <a:gradFill>
            <a:gsLst>
              <a:gs pos="0">
                <a:srgbClr val="FFB310"/>
              </a:gs>
              <a:gs pos="100000">
                <a:srgbClr val="990033">
                  <a:alpha val="88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2" descr="C:\Users\yzhan212\Dropbox\Personal\Proposal\custom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47" y="6139261"/>
            <a:ext cx="34925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yzhan212\Dropbox\Personal\Proposal\VADER_Fu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5" y="6095532"/>
            <a:ext cx="3962400" cy="70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41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972800" cy="42896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711200" y="5300291"/>
            <a:ext cx="5483412" cy="464016"/>
          </a:xfrm>
        </p:spPr>
        <p:txBody>
          <a:bodyPr anchor="b">
            <a:normAutofit/>
          </a:bodyPr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8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68677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08439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68677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08439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47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761999"/>
            <a:ext cx="12192000" cy="527764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972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8467" y="6039649"/>
            <a:ext cx="12208933" cy="823114"/>
          </a:xfrm>
          <a:prstGeom prst="rect">
            <a:avLst/>
          </a:prstGeom>
          <a:gradFill>
            <a:gsLst>
              <a:gs pos="0">
                <a:srgbClr val="990033">
                  <a:alpha val="78000"/>
                </a:srgbClr>
              </a:gs>
              <a:gs pos="100000">
                <a:srgbClr val="990033">
                  <a:alpha val="88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3" descr="C:\Users\yzhan212\Dropbox\Personal\Proposal\VADER_Ful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5" y="6095532"/>
            <a:ext cx="3962400" cy="70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yzhan212\Dropbox\Personal\Proposal\custom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47" y="6139261"/>
            <a:ext cx="34925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-8467" y="-4763"/>
            <a:ext cx="12208933" cy="766763"/>
          </a:xfrm>
          <a:prstGeom prst="rect">
            <a:avLst/>
          </a:prstGeom>
          <a:gradFill flip="none" rotWithShape="1">
            <a:gsLst>
              <a:gs pos="0">
                <a:srgbClr val="FFB310">
                  <a:lumMod val="73000"/>
                  <a:lumOff val="27000"/>
                </a:srgbClr>
              </a:gs>
              <a:gs pos="100000">
                <a:srgbClr val="FFB310">
                  <a:alpha val="49000"/>
                  <a:lumMod val="42000"/>
                  <a:lumOff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0" y="990600"/>
            <a:ext cx="1097280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039649"/>
            <a:ext cx="12200466" cy="8183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C8D1FEB9-9DE4-B848-BB31-AB66D5330E3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49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A Visual Analytics Process for Exploring Risk and Vulnerability in International Food Trade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Travis Seville</a:t>
            </a:r>
          </a:p>
          <a:p>
            <a:r>
              <a:rPr lang="en-US" altLang="zh-CN" dirty="0" smtClean="0"/>
              <a:t>Committee:</a:t>
            </a:r>
            <a:r>
              <a:rPr lang="zh-CN" altLang="en-US" dirty="0" smtClean="0"/>
              <a:t> </a:t>
            </a:r>
            <a:r>
              <a:rPr lang="en-US" altLang="zh-CN" dirty="0" smtClean="0"/>
              <a:t>Ross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Maciejewski</a:t>
            </a:r>
            <a:r>
              <a:rPr lang="zh-CN" altLang="en-US" dirty="0" smtClean="0"/>
              <a:t> </a:t>
            </a:r>
            <a:r>
              <a:rPr lang="en-US" altLang="zh-CN" dirty="0" smtClean="0"/>
              <a:t>(Chair),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dirty="0"/>
              <a:t>I-Han </a:t>
            </a:r>
            <a:r>
              <a:rPr lang="en-US" dirty="0" smtClean="0"/>
              <a:t>Hsiao, </a:t>
            </a:r>
            <a:r>
              <a:rPr lang="en-US" dirty="0"/>
              <a:t>Shade Shutters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0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8"/>
    </mc:Choice>
    <mc:Fallback xmlns="">
      <p:transition spd="slow" advTm="245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Visual Analytics</a:t>
            </a:r>
            <a:endParaRPr lang="en-US" sz="3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89280" y="844233"/>
            <a:ext cx="5386917" cy="6397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Typical Visual Analytics System</a:t>
            </a:r>
          </a:p>
          <a:p>
            <a:r>
              <a:rPr lang="en-US" sz="1500" dirty="0" smtClean="0"/>
              <a:t>Keim </a:t>
            </a:r>
            <a:r>
              <a:rPr lang="en-US" sz="1500" dirty="0"/>
              <a:t>et al. (</a:t>
            </a:r>
            <a:r>
              <a:rPr lang="en-US" sz="1500" dirty="0" smtClean="0"/>
              <a:t>2011)</a:t>
            </a:r>
            <a:endParaRPr lang="en-US" sz="15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1848580"/>
            <a:ext cx="5386388" cy="3222117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173048" y="844233"/>
            <a:ext cx="5389033" cy="6397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My Visual Analytics System</a:t>
            </a:r>
          </a:p>
          <a:p>
            <a:r>
              <a:rPr lang="en-US" sz="1500" dirty="0" smtClean="0"/>
              <a:t>motivated by Sacha et al. (2014)</a:t>
            </a:r>
            <a:endParaRPr lang="en-US" sz="1500" dirty="0"/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6194612" y="5300291"/>
            <a:ext cx="5483412" cy="4640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 smtClean="0">
                <a:solidFill>
                  <a:schemeClr val="tx1">
                    <a:tint val="75000"/>
                  </a:schemeClr>
                </a:solidFill>
              </a:rPr>
              <a:t>Sacha, D., A. Stoffel, F. Stoffel, B. C. Kwon, G. Ellis and D. A. Keim, “Knowledge generation model for visual analytics”, IEEE transactions on visualization and computer graphics 20, 12, 1604–1613 (2014).</a:t>
            </a: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711200" y="5300291"/>
            <a:ext cx="5483412" cy="4640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 smtClean="0">
                <a:solidFill>
                  <a:schemeClr val="tx1">
                    <a:tint val="75000"/>
                  </a:schemeClr>
                </a:solidFill>
              </a:rPr>
              <a:t>Keim, D., J. </a:t>
            </a:r>
            <a:r>
              <a:rPr lang="en-US" sz="1000" dirty="0" err="1" smtClean="0">
                <a:solidFill>
                  <a:schemeClr val="tx1">
                    <a:tint val="75000"/>
                  </a:schemeClr>
                </a:solidFill>
              </a:rPr>
              <a:t>Kohlhammer</a:t>
            </a:r>
            <a:r>
              <a:rPr lang="en-US" sz="1000" dirty="0" smtClean="0">
                <a:solidFill>
                  <a:schemeClr val="tx1">
                    <a:tint val="75000"/>
                  </a:schemeClr>
                </a:solidFill>
              </a:rPr>
              <a:t>, M. Pohl, G. </a:t>
            </a:r>
            <a:r>
              <a:rPr lang="en-US" sz="1000" dirty="0" err="1" smtClean="0">
                <a:solidFill>
                  <a:schemeClr val="tx1">
                    <a:tint val="75000"/>
                  </a:schemeClr>
                </a:solidFill>
              </a:rPr>
              <a:t>Santucci</a:t>
            </a:r>
            <a:r>
              <a:rPr lang="en-US" sz="1000" dirty="0" smtClean="0">
                <a:solidFill>
                  <a:schemeClr val="tx1">
                    <a:tint val="75000"/>
                  </a:schemeClr>
                </a:solidFill>
              </a:rPr>
              <a:t> and G. </a:t>
            </a:r>
            <a:r>
              <a:rPr lang="en-US" sz="1000" dirty="0" err="1" smtClean="0">
                <a:solidFill>
                  <a:schemeClr val="tx1">
                    <a:tint val="75000"/>
                  </a:schemeClr>
                </a:solidFill>
              </a:rPr>
              <a:t>Andrienko</a:t>
            </a:r>
            <a:r>
              <a:rPr lang="en-US" sz="1000" dirty="0" smtClean="0">
                <a:solidFill>
                  <a:schemeClr val="tx1">
                    <a:tint val="75000"/>
                  </a:schemeClr>
                </a:solidFill>
              </a:rPr>
              <a:t>, “Solving problems with visual analytics”, Procedia Computer Science 7, 117–120 (2011). </a:t>
            </a: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10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611" y="1930027"/>
            <a:ext cx="5387790" cy="338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2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641" y="2116657"/>
            <a:ext cx="4756665" cy="3844427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Visual Analytics</a:t>
            </a:r>
            <a:endParaRPr lang="en-US" sz="3200" dirty="0"/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6194612" y="5300291"/>
            <a:ext cx="5483412" cy="4640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711200" y="5300291"/>
            <a:ext cx="5483412" cy="4640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Food </a:t>
            </a:r>
            <a:r>
              <a:rPr lang="en-US" dirty="0"/>
              <a:t>and Agriculture Organization Corporate Statistical </a:t>
            </a:r>
            <a:r>
              <a:rPr lang="en-US" dirty="0" smtClean="0"/>
              <a:t>Database (FAOSTAT DB)</a:t>
            </a:r>
          </a:p>
          <a:p>
            <a:pPr lvl="1"/>
            <a:r>
              <a:rPr lang="en-US" dirty="0" smtClean="0"/>
              <a:t>Snapshot of trade link data from 1986-2013</a:t>
            </a:r>
          </a:p>
          <a:p>
            <a:pPr lvl="1"/>
            <a:r>
              <a:rPr lang="en-US" dirty="0" smtClean="0"/>
              <a:t>Trade link</a:t>
            </a:r>
          </a:p>
          <a:p>
            <a:pPr lvl="2"/>
            <a:r>
              <a:rPr lang="en-US" dirty="0" smtClean="0"/>
              <a:t>Year</a:t>
            </a:r>
          </a:p>
          <a:p>
            <a:pPr lvl="2"/>
            <a:r>
              <a:rPr lang="en-US" dirty="0" smtClean="0"/>
              <a:t>Crop (e.g. wheat)</a:t>
            </a:r>
          </a:p>
          <a:p>
            <a:pPr lvl="2"/>
            <a:r>
              <a:rPr lang="en-US" dirty="0" smtClean="0"/>
              <a:t>Exporting country</a:t>
            </a:r>
          </a:p>
          <a:p>
            <a:pPr lvl="2"/>
            <a:r>
              <a:rPr lang="en-US" dirty="0" smtClean="0"/>
              <a:t>Importing country</a:t>
            </a:r>
          </a:p>
          <a:p>
            <a:pPr lvl="2"/>
            <a:r>
              <a:rPr lang="en-US" dirty="0" smtClean="0"/>
              <a:t>Dollar value</a:t>
            </a:r>
            <a:endParaRPr lang="en-US" dirty="0"/>
          </a:p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0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84" y="2169051"/>
            <a:ext cx="4439270" cy="382958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Visual Analytics</a:t>
            </a:r>
            <a:endParaRPr lang="en-US" sz="3200" dirty="0"/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6194612" y="5300291"/>
            <a:ext cx="5483412" cy="4640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711200" y="5300291"/>
            <a:ext cx="5483412" cy="4640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 smtClean="0"/>
              <a:t>Triad calculation</a:t>
            </a:r>
            <a:endParaRPr lang="en-US" dirty="0"/>
          </a:p>
          <a:p>
            <a:pPr lvl="1"/>
            <a:r>
              <a:rPr lang="en-US" dirty="0"/>
              <a:t>Bilateral trade links</a:t>
            </a:r>
          </a:p>
          <a:p>
            <a:r>
              <a:rPr lang="en-US" dirty="0" smtClean="0"/>
              <a:t>Selection</a:t>
            </a:r>
          </a:p>
          <a:p>
            <a:pPr lvl="1"/>
            <a:r>
              <a:rPr lang="en-US" dirty="0" smtClean="0"/>
              <a:t>Interactions allow filtering of data</a:t>
            </a:r>
          </a:p>
          <a:p>
            <a:pPr lvl="2"/>
            <a:r>
              <a:rPr lang="en-US" dirty="0" smtClean="0"/>
              <a:t>What year</a:t>
            </a:r>
          </a:p>
          <a:p>
            <a:pPr lvl="2"/>
            <a:r>
              <a:rPr lang="en-US" dirty="0" smtClean="0"/>
              <a:t>What crop</a:t>
            </a:r>
          </a:p>
          <a:p>
            <a:pPr lvl="2"/>
            <a:r>
              <a:rPr lang="en-US" dirty="0" smtClean="0"/>
              <a:t>What country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54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	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Simulated Climate Event</a:t>
            </a:r>
          </a:p>
          <a:p>
            <a:r>
              <a:rPr lang="en-US" dirty="0"/>
              <a:t>Vulnerability Index</a:t>
            </a:r>
          </a:p>
          <a:p>
            <a:r>
              <a:rPr lang="en-US" dirty="0"/>
              <a:t>Import Dependency</a:t>
            </a:r>
          </a:p>
          <a:p>
            <a:r>
              <a:rPr lang="en-US" dirty="0"/>
              <a:t>Z-Score</a:t>
            </a:r>
          </a:p>
          <a:p>
            <a:r>
              <a:rPr lang="en-US" dirty="0"/>
              <a:t>Network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" name="Content Placeholder 23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079" y="2290544"/>
            <a:ext cx="3823079" cy="3586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Visual Analytics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7118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Visual Analytics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3786996" y="762001"/>
                <a:ext cx="8405004" cy="13464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9"/>
                            </m:rPr>
                            <a:rPr lang="en-US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nary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  <a:ea typeface="Cambria Math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𝑀𝑎𝑥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limLoc m:val="subSup"/>
                                          <m:sup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 </m:t>
                                          </m:r>
                                        </m:e>
                                      </m:nary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limLoc m:val="subSup"/>
                                          <m:sup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9"/>
                                                </m:rPr>
                                                <a:rPr lang="en-US" i="1">
                                                  <a:latin typeface="Cambria Math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9"/>
                                            </m:rP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∆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 </m:t>
                                          </m:r>
                                        </m:e>
                                      </m:nary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limLoc m:val="subSup"/>
                                          <m:sup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 </m:t>
                                          </m:r>
                                        </m:e>
                                      </m:nary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,0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→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3786996" y="762001"/>
                <a:ext cx="8405004" cy="13464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14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	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Simulated Climate Event</a:t>
            </a:r>
          </a:p>
          <a:p>
            <a:r>
              <a:rPr lang="en-US" dirty="0">
                <a:solidFill>
                  <a:srgbClr val="DDDDDD"/>
                </a:solidFill>
              </a:rPr>
              <a:t>Vulnerability Index</a:t>
            </a:r>
          </a:p>
          <a:p>
            <a:r>
              <a:rPr lang="en-US" dirty="0">
                <a:solidFill>
                  <a:srgbClr val="DDDDDD"/>
                </a:solidFill>
              </a:rPr>
              <a:t>Import Dependency</a:t>
            </a:r>
          </a:p>
          <a:p>
            <a:r>
              <a:rPr lang="en-US" dirty="0">
                <a:solidFill>
                  <a:srgbClr val="DDDDDD"/>
                </a:solidFill>
              </a:rPr>
              <a:t>Z-Score</a:t>
            </a:r>
          </a:p>
          <a:p>
            <a:r>
              <a:rPr lang="en-US" dirty="0">
                <a:solidFill>
                  <a:srgbClr val="DDDDDD"/>
                </a:solidFill>
              </a:rPr>
              <a:t>Network </a:t>
            </a:r>
            <a:r>
              <a:rPr lang="en-US" dirty="0" smtClean="0">
                <a:solidFill>
                  <a:srgbClr val="DDDDDD"/>
                </a:solidFill>
              </a:rPr>
              <a:t>Graph</a:t>
            </a:r>
            <a:endParaRPr lang="en-US" dirty="0">
              <a:solidFill>
                <a:srgbClr val="DDDDD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/>
              <p:cNvSpPr txBox="1">
                <a:spLocks/>
              </p:cNvSpPr>
              <p:nvPr/>
            </p:nvSpPr>
            <p:spPr>
              <a:xfrm>
                <a:off x="5996516" y="1759790"/>
                <a:ext cx="5738285" cy="43085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Total import </a:t>
                </a:r>
                <a:r>
                  <a:rPr lang="en-US" dirty="0" smtClean="0"/>
                  <a:t>/ export value </a:t>
                </a:r>
                <a:r>
                  <a:rPr lang="en-US" dirty="0"/>
                  <a:t>of country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(∆ is after </a:t>
                </a:r>
                <a:r>
                  <a:rPr lang="en-US" dirty="0"/>
                  <a:t>simulated climate </a:t>
                </a:r>
                <a:r>
                  <a:rPr lang="en-US" dirty="0" smtClean="0"/>
                  <a:t>event)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Total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export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value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of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country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𝑟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Simulated export reduction percentage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</a:rPr>
                          <m:t>𝑥</m:t>
                        </m:r>
                        <m:r>
                          <a:rPr lang="en-US" i="1" smtClean="0">
                            <a:latin typeface="Cambria Math"/>
                          </a:rPr>
                          <m:t>→</m:t>
                        </m:r>
                        <m:r>
                          <a:rPr lang="en-US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Trade link from country x to country 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516" y="1759790"/>
                <a:ext cx="5738285" cy="4308564"/>
              </a:xfrm>
              <a:prstGeom prst="rect">
                <a:avLst/>
              </a:prstGeom>
              <a:blipFill rotWithShape="0">
                <a:blip r:embed="rId4"/>
                <a:stretch>
                  <a:fillRect l="-2338" t="-13881" r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020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Visual Analytics</a:t>
            </a:r>
            <a:endParaRPr lang="en-US" sz="32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DDDDDD"/>
                </a:solidFill>
              </a:rPr>
              <a:t>Simulated Climate Event</a:t>
            </a:r>
          </a:p>
          <a:p>
            <a:r>
              <a:rPr lang="en-US" dirty="0"/>
              <a:t>Vulnerability Index</a:t>
            </a:r>
          </a:p>
          <a:p>
            <a:r>
              <a:rPr lang="en-US" dirty="0">
                <a:solidFill>
                  <a:srgbClr val="DDDDDD"/>
                </a:solidFill>
              </a:rPr>
              <a:t>Import Dependency</a:t>
            </a:r>
          </a:p>
          <a:p>
            <a:r>
              <a:rPr lang="en-US" dirty="0">
                <a:solidFill>
                  <a:srgbClr val="DDDDDD"/>
                </a:solidFill>
              </a:rPr>
              <a:t>Z-Score</a:t>
            </a:r>
          </a:p>
          <a:p>
            <a:r>
              <a:rPr lang="en-US" dirty="0">
                <a:solidFill>
                  <a:srgbClr val="DDDDDD"/>
                </a:solidFill>
              </a:rPr>
              <a:t>Network </a:t>
            </a:r>
            <a:r>
              <a:rPr lang="en-US" dirty="0" smtClean="0">
                <a:solidFill>
                  <a:srgbClr val="DDDDDD"/>
                </a:solidFill>
              </a:rPr>
              <a:t>Graph</a:t>
            </a:r>
            <a:endParaRPr lang="en-US" dirty="0">
              <a:solidFill>
                <a:srgbClr val="DDDDD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93368" y="762001"/>
                <a:ext cx="5389033" cy="526288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80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i="1">
                                  <a:latin typeface="Cambria Math"/>
                                </a:rPr>
                                <m:t>𝐼</m:t>
                              </m:r>
                            </m:sub>
                            <m:sup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i="1">
                                      <a:latin typeface="Cambria Math"/>
                                    </a:rPr>
                                    <m:t>𝐼</m:t>
                                  </m:r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</m:sub>
                                <m:sup/>
                                <m:e/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i="1">
                                  <a:latin typeface="Cambria Math"/>
                                </a:rPr>
                                <m:t>𝐼</m:t>
                              </m:r>
                            </m:sub>
                            <m:sup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i="1">
                                      <a:latin typeface="Cambria Math"/>
                                    </a:rPr>
                                    <m:t>𝐸</m:t>
                                  </m:r>
                                </m:sub>
                                <m:sup/>
                                <m:e/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80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 lvl="1"/>
                <a:r>
                  <a:rPr lang="en-US" dirty="0" smtClean="0"/>
                  <a:t>Vulnerability index of country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 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Total import value of country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∆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 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Total import value of country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after simulated climate event</a:t>
                </a:r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1"/>
                              </m:rP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brk m:alnAt="1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Total </a:t>
                </a:r>
                <a:r>
                  <a:rPr lang="en-US" dirty="0" smtClean="0"/>
                  <a:t>export value </a:t>
                </a:r>
                <a:r>
                  <a:rPr lang="en-US" dirty="0"/>
                  <a:t>of country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93368" y="762001"/>
                <a:ext cx="5389033" cy="5262880"/>
              </a:xfrm>
              <a:blipFill rotWithShape="1">
                <a:blip r:embed="rId3"/>
                <a:stretch>
                  <a:fillRect l="-2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8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dirty="0" smtClean="0"/>
              <a:t>Visual Analytics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DDDDDD"/>
                </a:solidFill>
              </a:rPr>
              <a:t>Simulated Climate Event</a:t>
            </a:r>
          </a:p>
          <a:p>
            <a:r>
              <a:rPr lang="en-US" dirty="0">
                <a:solidFill>
                  <a:srgbClr val="DDDDDD"/>
                </a:solidFill>
              </a:rPr>
              <a:t>Vulnerability Index</a:t>
            </a:r>
          </a:p>
          <a:p>
            <a:r>
              <a:rPr lang="en-US" dirty="0"/>
              <a:t>Import Dependency</a:t>
            </a:r>
          </a:p>
          <a:p>
            <a:r>
              <a:rPr lang="en-US" dirty="0">
                <a:solidFill>
                  <a:srgbClr val="DDDDDD"/>
                </a:solidFill>
              </a:rPr>
              <a:t>Z-Score</a:t>
            </a:r>
          </a:p>
          <a:p>
            <a:r>
              <a:rPr lang="en-US" dirty="0">
                <a:solidFill>
                  <a:srgbClr val="DDDDDD"/>
                </a:solidFill>
              </a:rPr>
              <a:t>Network </a:t>
            </a:r>
            <a:r>
              <a:rPr lang="en-US" dirty="0" smtClean="0">
                <a:solidFill>
                  <a:srgbClr val="DDDDDD"/>
                </a:solidFill>
              </a:rPr>
              <a:t>Graph</a:t>
            </a:r>
            <a:endParaRPr lang="en-US" dirty="0">
              <a:solidFill>
                <a:srgbClr val="DDDDD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93368" y="772161"/>
                <a:ext cx="5389033" cy="52527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280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|  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𝐼</m:t>
                              </m:r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sz="2800" i="1" smtClean="0">
                                      <a:latin typeface="Cambria Math"/>
                                    </a:rPr>
                                    <m:t>𝐸</m:t>
                                  </m:r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80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 lvl="1"/>
                <a:r>
                  <a:rPr lang="en-US" dirty="0" smtClean="0"/>
                  <a:t>Import</a:t>
                </a:r>
                <a:r>
                  <a:rPr lang="en-US" dirty="0"/>
                  <a:t> </a:t>
                </a:r>
                <a:r>
                  <a:rPr lang="en-US" dirty="0" smtClean="0"/>
                  <a:t>dependency of trade link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𝑙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</m:t>
                    </m:r>
                    <m:r>
                      <a:rPr lang="en-US" i="1">
                        <a:latin typeface="Cambria Math"/>
                      </a:rPr>
                      <m:t>𝑙</m:t>
                    </m:r>
                    <m:r>
                      <a:rPr lang="en-US" b="0" i="1" smtClean="0">
                        <a:latin typeface="Cambria Math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Dollar value of trade link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/>
                          </a:rPr>
                          <m:t>𝐼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Country’s total imports of crop</a:t>
                </a:r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latin typeface="Cambria Math"/>
                          </a:rPr>
                          <m:t>𝐸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Country’s total exports of crop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93368" y="772161"/>
                <a:ext cx="5389033" cy="5252720"/>
              </a:xfrm>
              <a:blipFill rotWithShape="1">
                <a:blip r:embed="rId3"/>
                <a:stretch>
                  <a:fillRect l="-2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8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dirty="0" smtClean="0"/>
              <a:t>Visual Analytics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DDDDDD"/>
                </a:solidFill>
              </a:rPr>
              <a:t>Simulated Climate Event</a:t>
            </a:r>
          </a:p>
          <a:p>
            <a:r>
              <a:rPr lang="en-US" dirty="0">
                <a:solidFill>
                  <a:srgbClr val="DDDDDD"/>
                </a:solidFill>
              </a:rPr>
              <a:t>Vulnerability Index</a:t>
            </a:r>
          </a:p>
          <a:p>
            <a:r>
              <a:rPr lang="en-US" dirty="0">
                <a:solidFill>
                  <a:srgbClr val="DDDDDD"/>
                </a:solidFill>
              </a:rPr>
              <a:t>Import Dependency</a:t>
            </a:r>
          </a:p>
          <a:p>
            <a:r>
              <a:rPr lang="en-US" dirty="0"/>
              <a:t>Z-Score</a:t>
            </a:r>
          </a:p>
          <a:p>
            <a:r>
              <a:rPr lang="en-US" dirty="0">
                <a:solidFill>
                  <a:srgbClr val="DDDDDD"/>
                </a:solidFill>
              </a:rPr>
              <a:t>Network </a:t>
            </a:r>
            <a:r>
              <a:rPr lang="en-US" dirty="0" smtClean="0">
                <a:solidFill>
                  <a:srgbClr val="DDDDDD"/>
                </a:solidFill>
              </a:rPr>
              <a:t>Graph</a:t>
            </a:r>
            <a:endParaRPr lang="en-US" dirty="0">
              <a:solidFill>
                <a:srgbClr val="DDDDD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93368" y="772161"/>
                <a:ext cx="5389033" cy="525272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𝑎𝑐𝑡𝑢𝑎𝑙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𝑟𝑎𝑛𝑑𝑜𝑚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𝑠𝑡𝑑𝑒𝑣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𝑟𝑎𝑛𝑑𝑜𝑚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𝑎𝑐𝑡𝑢𝑎𝑙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/>
                  <a:t>N</a:t>
                </a:r>
                <a:r>
                  <a:rPr lang="en-US" dirty="0" smtClean="0"/>
                  <a:t>umber </a:t>
                </a:r>
                <a:r>
                  <a:rPr lang="en-US" dirty="0"/>
                  <a:t>of triads of </a:t>
                </a:r>
                <a:r>
                  <a:rPr lang="en-US" dirty="0" smtClean="0"/>
                  <a:t>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in real graph</a:t>
                </a:r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𝑟𝑎𝑛𝑑𝑜𝑚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Number of triads of type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 in </a:t>
                </a:r>
                <a:r>
                  <a:rPr lang="en-US" dirty="0" smtClean="0"/>
                  <a:t>randomly generated graph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93368" y="772161"/>
                <a:ext cx="5389033" cy="5252720"/>
              </a:xfrm>
              <a:blipFill rotWithShape="1">
                <a:blip r:embed="rId3"/>
                <a:stretch>
                  <a:fillRect l="-1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dirty="0" smtClean="0"/>
              <a:t>Visual Analytics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>
          <a:xfrm>
            <a:off x="6193368" y="1535113"/>
            <a:ext cx="5389033" cy="4489768"/>
          </a:xfrm>
        </p:spPr>
        <p:txBody>
          <a:bodyPr>
            <a:normAutofit/>
          </a:bodyPr>
          <a:lstStyle/>
          <a:p>
            <a:r>
              <a:rPr lang="en-US" dirty="0" smtClean="0"/>
              <a:t>IFTN </a:t>
            </a:r>
            <a:r>
              <a:rPr lang="en-US" dirty="0"/>
              <a:t>as </a:t>
            </a:r>
            <a:r>
              <a:rPr lang="en-US" dirty="0" smtClean="0"/>
              <a:t>weighted </a:t>
            </a:r>
            <a:r>
              <a:rPr lang="en-US" dirty="0"/>
              <a:t>directed graph</a:t>
            </a:r>
          </a:p>
          <a:p>
            <a:pPr lvl="1"/>
            <a:r>
              <a:rPr lang="en-US" dirty="0"/>
              <a:t>Nodes are counties</a:t>
            </a:r>
          </a:p>
          <a:p>
            <a:pPr lvl="1"/>
            <a:r>
              <a:rPr lang="en-US" dirty="0"/>
              <a:t>Edges are trade links</a:t>
            </a:r>
          </a:p>
          <a:p>
            <a:pPr lvl="2"/>
            <a:r>
              <a:rPr lang="en-US" dirty="0"/>
              <a:t>Direction indicates the direction of trade (from exporter to importer)</a:t>
            </a:r>
          </a:p>
          <a:p>
            <a:pPr lvl="2"/>
            <a:r>
              <a:rPr lang="en-US" dirty="0" smtClean="0"/>
              <a:t>Weighted by import </a:t>
            </a:r>
            <a:r>
              <a:rPr lang="en-US" dirty="0" smtClean="0"/>
              <a:t>dependency</a:t>
            </a:r>
            <a:endParaRPr lang="en-US" dirty="0"/>
          </a:p>
          <a:p>
            <a:pPr lvl="3"/>
            <a:r>
              <a:rPr lang="en-US" dirty="0" smtClean="0"/>
              <a:t>High </a:t>
            </a:r>
            <a:r>
              <a:rPr lang="en-US" dirty="0" smtClean="0"/>
              <a:t>dependency </a:t>
            </a:r>
            <a:r>
              <a:rPr lang="en-US" dirty="0"/>
              <a:t>on imports indicates a higher risk</a:t>
            </a:r>
            <a:r>
              <a:rPr lang="en-US" baseline="30000" dirty="0"/>
              <a:t>[1]</a:t>
            </a:r>
          </a:p>
          <a:p>
            <a:endParaRPr lang="en-US" dirty="0"/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6193368" y="5575633"/>
            <a:ext cx="5483412" cy="4640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solidFill>
                  <a:schemeClr val="tx1">
                    <a:tint val="75000"/>
                  </a:schemeClr>
                </a:solidFill>
              </a:rPr>
              <a:t>[1] </a:t>
            </a:r>
            <a:r>
              <a:rPr lang="en-US" sz="1000" dirty="0" err="1">
                <a:solidFill>
                  <a:schemeClr val="tx1">
                    <a:tint val="75000"/>
                  </a:schemeClr>
                </a:solidFill>
              </a:rPr>
              <a:t>d’Amour</a:t>
            </a:r>
            <a:r>
              <a:rPr lang="en-US" sz="1000" dirty="0">
                <a:solidFill>
                  <a:schemeClr val="tx1">
                    <a:tint val="75000"/>
                  </a:schemeClr>
                </a:solidFill>
              </a:rPr>
              <a:t>, C. B., L. </a:t>
            </a:r>
            <a:r>
              <a:rPr lang="en-US" sz="1000" dirty="0" err="1">
                <a:solidFill>
                  <a:schemeClr val="tx1">
                    <a:tint val="75000"/>
                  </a:schemeClr>
                </a:solidFill>
              </a:rPr>
              <a:t>Wenz</a:t>
            </a:r>
            <a:r>
              <a:rPr lang="en-US" sz="1000" dirty="0">
                <a:solidFill>
                  <a:schemeClr val="tx1">
                    <a:tint val="75000"/>
                  </a:schemeClr>
                </a:solidFill>
              </a:rPr>
              <a:t>, M. </a:t>
            </a:r>
            <a:r>
              <a:rPr lang="en-US" sz="1000" dirty="0" err="1">
                <a:solidFill>
                  <a:schemeClr val="tx1">
                    <a:tint val="75000"/>
                  </a:schemeClr>
                </a:solidFill>
              </a:rPr>
              <a:t>Kalkuhl</a:t>
            </a:r>
            <a:r>
              <a:rPr lang="en-US" sz="1000" dirty="0">
                <a:solidFill>
                  <a:schemeClr val="tx1">
                    <a:tint val="75000"/>
                  </a:schemeClr>
                </a:solidFill>
              </a:rPr>
              <a:t>, J. C. </a:t>
            </a:r>
            <a:r>
              <a:rPr lang="en-US" sz="1000" dirty="0" err="1">
                <a:solidFill>
                  <a:schemeClr val="tx1">
                    <a:tint val="75000"/>
                  </a:schemeClr>
                </a:solidFill>
              </a:rPr>
              <a:t>Steckel</a:t>
            </a:r>
            <a:r>
              <a:rPr lang="en-US" sz="1000" dirty="0">
                <a:solidFill>
                  <a:schemeClr val="tx1">
                    <a:tint val="75000"/>
                  </a:schemeClr>
                </a:solidFill>
              </a:rPr>
              <a:t> and F. </a:t>
            </a:r>
            <a:r>
              <a:rPr lang="en-US" sz="1000" dirty="0" err="1">
                <a:solidFill>
                  <a:schemeClr val="tx1">
                    <a:tint val="75000"/>
                  </a:schemeClr>
                </a:solidFill>
              </a:rPr>
              <a:t>Creutzig</a:t>
            </a:r>
            <a:r>
              <a:rPr lang="en-US" sz="1000" dirty="0">
                <a:solidFill>
                  <a:schemeClr val="tx1">
                    <a:tint val="75000"/>
                  </a:schemeClr>
                </a:solidFill>
              </a:rPr>
              <a:t>, “</a:t>
            </a:r>
            <a:r>
              <a:rPr lang="en-US" sz="1000" dirty="0" err="1">
                <a:solidFill>
                  <a:schemeClr val="tx1">
                    <a:tint val="75000"/>
                  </a:schemeClr>
                </a:solidFill>
              </a:rPr>
              <a:t>Teleconnected</a:t>
            </a:r>
            <a:r>
              <a:rPr lang="en-US" sz="1000" dirty="0">
                <a:solidFill>
                  <a:schemeClr val="tx1">
                    <a:tint val="75000"/>
                  </a:schemeClr>
                </a:solidFill>
              </a:rPr>
              <a:t> food supply shocks”, Environmental Research Letters 11, 3, 035007 (2016).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18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DDDDDD"/>
                </a:solidFill>
              </a:rPr>
              <a:t>Simulated Climate Event</a:t>
            </a:r>
          </a:p>
          <a:p>
            <a:r>
              <a:rPr lang="en-US" dirty="0">
                <a:solidFill>
                  <a:srgbClr val="DDDDDD"/>
                </a:solidFill>
              </a:rPr>
              <a:t>Vulnerability Index</a:t>
            </a:r>
          </a:p>
          <a:p>
            <a:r>
              <a:rPr lang="en-US" dirty="0">
                <a:solidFill>
                  <a:srgbClr val="DDDDDD"/>
                </a:solidFill>
              </a:rPr>
              <a:t>Import Dependency</a:t>
            </a:r>
          </a:p>
          <a:p>
            <a:r>
              <a:rPr lang="en-US" dirty="0">
                <a:solidFill>
                  <a:srgbClr val="DDDDDD"/>
                </a:solidFill>
              </a:rPr>
              <a:t>Z-Score</a:t>
            </a:r>
          </a:p>
          <a:p>
            <a:r>
              <a:rPr lang="en-US" dirty="0"/>
              <a:t>Network </a:t>
            </a:r>
            <a:r>
              <a:rPr lang="en-US" dirty="0" smtClean="0"/>
              <a:t>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0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Visual </a:t>
            </a:r>
            <a:r>
              <a:rPr lang="en-US" dirty="0"/>
              <a:t>Analytics </a:t>
            </a:r>
            <a:r>
              <a:rPr lang="en-US" dirty="0" smtClean="0"/>
              <a:t>System Dashboard</a:t>
            </a:r>
            <a:endParaRPr lang="en-US" dirty="0"/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6194612" y="5300291"/>
            <a:ext cx="5483412" cy="4640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711200" y="5300291"/>
            <a:ext cx="5483412" cy="4640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19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371" y="762000"/>
            <a:ext cx="9198430" cy="523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81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Define the problem</a:t>
            </a:r>
            <a:endParaRPr lang="en-US" dirty="0" smtClean="0"/>
          </a:p>
          <a:p>
            <a:r>
              <a:rPr lang="en-US" dirty="0" smtClean="0"/>
              <a:t>Developed a </a:t>
            </a:r>
            <a:r>
              <a:rPr lang="en-US" dirty="0"/>
              <a:t>visual analytics system for exploring </a:t>
            </a:r>
            <a:r>
              <a:rPr lang="en-US" dirty="0" smtClean="0"/>
              <a:t>second-order </a:t>
            </a:r>
            <a:r>
              <a:rPr lang="en-US" dirty="0"/>
              <a:t>effects of climate change under the lens of global </a:t>
            </a:r>
            <a:r>
              <a:rPr lang="en-US" dirty="0" smtClean="0"/>
              <a:t>trade</a:t>
            </a:r>
          </a:p>
          <a:p>
            <a:r>
              <a:rPr lang="en-US" dirty="0" smtClean="0"/>
              <a:t>Current </a:t>
            </a:r>
            <a:r>
              <a:rPr lang="en-US" dirty="0"/>
              <a:t>visualizations</a:t>
            </a:r>
          </a:p>
          <a:p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demonstrating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Outline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27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Distribution of trade links based on import dependency</a:t>
            </a:r>
          </a:p>
          <a:p>
            <a:pPr lvl="1"/>
            <a:r>
              <a:rPr lang="en-US" dirty="0" smtClean="0"/>
              <a:t>Links </a:t>
            </a:r>
            <a:r>
              <a:rPr lang="en-US" dirty="0"/>
              <a:t>in the left-most bins indicate more diversified </a:t>
            </a:r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Links in right-most bin </a:t>
            </a:r>
            <a:r>
              <a:rPr lang="en-US" dirty="0"/>
              <a:t>indicate </a:t>
            </a:r>
            <a:r>
              <a:rPr lang="en-US" dirty="0" smtClean="0"/>
              <a:t>import portfolios that </a:t>
            </a:r>
            <a:r>
              <a:rPr lang="en-US" dirty="0"/>
              <a:t>are made up of fewer </a:t>
            </a:r>
            <a:r>
              <a:rPr lang="en-US" dirty="0" smtClean="0"/>
              <a:t>trade links</a:t>
            </a:r>
          </a:p>
          <a:p>
            <a:r>
              <a:rPr lang="en-US" dirty="0"/>
              <a:t>The opaque indicates the currently selected crop</a:t>
            </a:r>
          </a:p>
          <a:p>
            <a:pPr lvl="1"/>
            <a:r>
              <a:rPr lang="en-US" dirty="0"/>
              <a:t>Clicking another histogram changes the </a:t>
            </a:r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Histogram for corn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</a:t>
            </a:r>
            <a:endParaRPr 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368" y="2499451"/>
            <a:ext cx="5409286" cy="3184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56" y="762000"/>
            <a:ext cx="2078456" cy="52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8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GUI &amp;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Tooltip shows the United </a:t>
            </a:r>
            <a:r>
              <a:rPr lang="en-US" dirty="0"/>
              <a:t>States to Mexico </a:t>
            </a:r>
            <a:r>
              <a:rPr lang="en-US" dirty="0" smtClean="0"/>
              <a:t>corn trade link </a:t>
            </a:r>
            <a:r>
              <a:rPr lang="en-US" dirty="0"/>
              <a:t>in 2013</a:t>
            </a:r>
          </a:p>
          <a:p>
            <a:pPr lvl="1"/>
            <a:r>
              <a:rPr lang="en-US" dirty="0"/>
              <a:t>$1.85 billion</a:t>
            </a:r>
          </a:p>
          <a:p>
            <a:pPr lvl="1"/>
            <a:r>
              <a:rPr lang="en-US" dirty="0"/>
              <a:t>92% of Mexico’s total imports of </a:t>
            </a:r>
            <a:r>
              <a:rPr lang="en-US" dirty="0" smtClean="0"/>
              <a:t>corn</a:t>
            </a:r>
          </a:p>
          <a:p>
            <a:pPr lvl="1"/>
            <a:r>
              <a:rPr lang="en-US" dirty="0" smtClean="0"/>
              <a:t>High import ratio</a:t>
            </a:r>
          </a:p>
          <a:p>
            <a:pPr lvl="2"/>
            <a:r>
              <a:rPr lang="en-US" dirty="0" smtClean="0"/>
              <a:t>If exports are also low this means a high import dependency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Tooltip of far right histogram bin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</a:t>
            </a:r>
            <a:endParaRPr lang="en-US" dirty="0"/>
          </a:p>
        </p:txBody>
      </p:sp>
      <p:pic>
        <p:nvPicPr>
          <p:cNvPr id="9" name="Picture 5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544" y="2493169"/>
            <a:ext cx="424815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5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603" y="2108200"/>
            <a:ext cx="4898032" cy="3951288"/>
          </a:xfr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Shows the entire trade network for the selected crop</a:t>
            </a:r>
          </a:p>
          <a:p>
            <a:r>
              <a:rPr lang="en-US" dirty="0" smtClean="0"/>
              <a:t>Nodes are approximately geographically positioned</a:t>
            </a:r>
          </a:p>
          <a:p>
            <a:pPr lvl="1"/>
            <a:r>
              <a:rPr lang="en-US" dirty="0" smtClean="0"/>
              <a:t>Labels added here for clarity</a:t>
            </a:r>
          </a:p>
          <a:p>
            <a:r>
              <a:rPr lang="en-US" dirty="0" smtClean="0"/>
              <a:t>Thicker </a:t>
            </a:r>
            <a:r>
              <a:rPr lang="en-US" dirty="0"/>
              <a:t>lines indicate a higher import </a:t>
            </a:r>
            <a:r>
              <a:rPr lang="en-US" dirty="0" smtClean="0"/>
              <a:t>dependency of that trade link</a:t>
            </a:r>
          </a:p>
          <a:p>
            <a:r>
              <a:rPr lang="en-US" dirty="0" smtClean="0"/>
              <a:t>Color indicates direction</a:t>
            </a:r>
          </a:p>
          <a:p>
            <a:pPr lvl="1"/>
            <a:r>
              <a:rPr lang="en-US" dirty="0" smtClean="0"/>
              <a:t>Links take the color of the exporter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Network graph for corn in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Graph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20197" y="27788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974997" y="314815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Japan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369" y="2019337"/>
            <a:ext cx="5389032" cy="3808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 &amp;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Selecting a node filters the data to only show imports and exports associated with that country</a:t>
            </a:r>
          </a:p>
          <a:p>
            <a:pPr lvl="1"/>
            <a:r>
              <a:rPr lang="en-US" dirty="0" smtClean="0"/>
              <a:t>Dashed lines indicate imports to selected country</a:t>
            </a:r>
          </a:p>
          <a:p>
            <a:r>
              <a:rPr lang="en-US" dirty="0" smtClean="0"/>
              <a:t>These links looks fairly important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Weighted by import dependency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Graph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20197" y="27788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 rot="19995446">
            <a:off x="5680197" y="4573532"/>
            <a:ext cx="632637" cy="329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512758">
            <a:off x="6435005" y="3077951"/>
            <a:ext cx="632637" cy="329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319441" y="345048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Mexico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93368" y="4919776"/>
            <a:ext cx="106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French</a:t>
            </a:r>
          </a:p>
          <a:p>
            <a:pPr algn="ctr"/>
            <a:r>
              <a:rPr lang="en-US" dirty="0" smtClean="0"/>
              <a:t>Polynesia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770903" y="2140753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China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0770903" y="2458120"/>
            <a:ext cx="357630" cy="641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235887" y="251008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Japan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1235887" y="2879417"/>
            <a:ext cx="361637" cy="136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70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 &amp;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Using the dollar value as the weight gives context</a:t>
            </a:r>
          </a:p>
          <a:p>
            <a:pPr lvl="1"/>
            <a:r>
              <a:rPr lang="en-US" dirty="0" smtClean="0"/>
              <a:t>We see Mexico again as in the histogram</a:t>
            </a:r>
          </a:p>
          <a:p>
            <a:pPr lvl="1"/>
            <a:r>
              <a:rPr lang="en-US" dirty="0" smtClean="0"/>
              <a:t>Verification of import dependency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Weighted by link dollar value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24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Graph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368" y="2146514"/>
            <a:ext cx="5389562" cy="3913213"/>
          </a:xfrm>
        </p:spPr>
      </p:pic>
      <p:sp>
        <p:nvSpPr>
          <p:cNvPr id="10" name="TextBox 9"/>
          <p:cNvSpPr txBox="1"/>
          <p:nvPr/>
        </p:nvSpPr>
        <p:spPr>
          <a:xfrm>
            <a:off x="7220197" y="27788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19995446">
            <a:off x="5689573" y="4918150"/>
            <a:ext cx="632637" cy="329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512758">
            <a:off x="6435005" y="3077951"/>
            <a:ext cx="632637" cy="329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319441" y="345048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Mexico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93368" y="4919776"/>
            <a:ext cx="106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French</a:t>
            </a:r>
          </a:p>
          <a:p>
            <a:pPr algn="ctr"/>
            <a:r>
              <a:rPr lang="en-US" dirty="0" smtClean="0"/>
              <a:t>Polynesia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770903" y="223201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China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0770903" y="2601343"/>
            <a:ext cx="357630" cy="641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291924" y="273738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Japan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1291924" y="3106715"/>
            <a:ext cx="361637" cy="136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33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2201519"/>
            <a:ext cx="5389562" cy="3764649"/>
          </a:xfr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368" y="2656003"/>
            <a:ext cx="5312794" cy="3233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 &amp;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Or we could have just filtered</a:t>
            </a:r>
          </a:p>
          <a:p>
            <a:pPr lvl="1"/>
            <a:r>
              <a:rPr lang="en-US" dirty="0" smtClean="0"/>
              <a:t>Filtered by trade links of ≥ $500 million in value</a:t>
            </a:r>
          </a:p>
          <a:p>
            <a:pPr lvl="1"/>
            <a:r>
              <a:rPr lang="en-US" dirty="0" smtClean="0"/>
              <a:t>Filtered by import dependence ≥ 75%</a:t>
            </a:r>
          </a:p>
          <a:p>
            <a:r>
              <a:rPr lang="en-US" dirty="0" smtClean="0"/>
              <a:t>In this way we are able to look for import dependent links of high value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US" dirty="0"/>
              <a:t>Weighted by import </a:t>
            </a:r>
            <a:r>
              <a:rPr lang="en-US" dirty="0" smtClean="0"/>
              <a:t>dependency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Graph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30943" y="320525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930287" y="3341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Japan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60956" y="425145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Mexico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416712" y="2835919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China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10416712" y="3205251"/>
            <a:ext cx="357630" cy="641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0930287" y="3710623"/>
            <a:ext cx="361637" cy="136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36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Displays vulnerability indices based on simulation results</a:t>
            </a:r>
          </a:p>
          <a:p>
            <a:pPr lvl="1"/>
            <a:r>
              <a:rPr lang="en-US" dirty="0" smtClean="0"/>
              <a:t>Darker red indicates a high vulnerability index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 anchor="b">
            <a:noAutofit/>
          </a:bodyPr>
          <a:lstStyle/>
          <a:p>
            <a:r>
              <a:rPr lang="en-US" dirty="0" smtClean="0"/>
              <a:t>Choropleth of 15% wheat reduction from the United States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Choropleth Map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2574411"/>
            <a:ext cx="5389562" cy="3018865"/>
          </a:xfrm>
        </p:spPr>
      </p:pic>
    </p:spTree>
    <p:extLst>
      <p:ext uri="{BB962C8B-B14F-4D97-AF65-F5344CB8AC3E}">
        <p14:creationId xmlns:p14="http://schemas.microsoft.com/office/powerpoint/2010/main" val="3430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 &amp;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Clicking a country here also selects it for the simulation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 anchor="b">
            <a:noAutofit/>
          </a:bodyPr>
          <a:lstStyle/>
          <a:p>
            <a:r>
              <a:rPr lang="en-US" dirty="0" smtClean="0"/>
              <a:t>Choropleth of 15% wheat reduction from Canada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Choropleth Map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2563598"/>
            <a:ext cx="5389562" cy="3040492"/>
          </a:xfrm>
        </p:spPr>
      </p:pic>
    </p:spTree>
    <p:extLst>
      <p:ext uri="{BB962C8B-B14F-4D97-AF65-F5344CB8AC3E}">
        <p14:creationId xmlns:p14="http://schemas.microsoft.com/office/powerpoint/2010/main" val="310013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 &amp;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The United States and Brazil are similarly colored</a:t>
            </a:r>
          </a:p>
          <a:p>
            <a:pPr lvl="1"/>
            <a:r>
              <a:rPr lang="en-US" dirty="0" smtClean="0"/>
              <a:t>United States has 15% of its imports affected</a:t>
            </a:r>
          </a:p>
          <a:p>
            <a:pPr lvl="1"/>
            <a:r>
              <a:rPr lang="en-US" dirty="0" smtClean="0"/>
              <a:t>Brazil imports are affected by 1.5%</a:t>
            </a:r>
          </a:p>
          <a:p>
            <a:r>
              <a:rPr lang="en-US" dirty="0" smtClean="0"/>
              <a:t>Why are they colored so similar?</a:t>
            </a:r>
            <a:endParaRPr lang="en-US" dirty="0" smtClean="0"/>
          </a:p>
          <a:p>
            <a:pPr lvl="1"/>
            <a:r>
              <a:rPr lang="en-US" dirty="0" smtClean="0"/>
              <a:t>Vulnerability is also a </a:t>
            </a:r>
            <a:r>
              <a:rPr lang="en-US" dirty="0"/>
              <a:t>function </a:t>
            </a:r>
            <a:r>
              <a:rPr lang="en-US" dirty="0" smtClean="0"/>
              <a:t>of exports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 anchor="b">
            <a:noAutofit/>
          </a:bodyPr>
          <a:lstStyle/>
          <a:p>
            <a:r>
              <a:rPr lang="en-US" dirty="0" smtClean="0"/>
              <a:t>Choropleth of 15% wheat reduction from Canada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28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Choropleth Map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2563598"/>
            <a:ext cx="5389562" cy="3040492"/>
          </a:xfr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389" y="1970108"/>
            <a:ext cx="3192012" cy="18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388" y="3932602"/>
            <a:ext cx="3213976" cy="18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10046850" y="2743209"/>
            <a:ext cx="895566" cy="4975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378376" y="4690984"/>
            <a:ext cx="895566" cy="4975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071369" y="3402979"/>
            <a:ext cx="895566" cy="497554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9416469" y="5355313"/>
            <a:ext cx="895566" cy="497554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60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Graphs the z-scores of the triad significance profiles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research in this thesis focused more on cascading impacts to the trade </a:t>
            </a:r>
            <a:r>
              <a:rPr lang="en-US" dirty="0" smtClean="0"/>
              <a:t>network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uture </a:t>
            </a:r>
            <a:r>
              <a:rPr lang="en-US" dirty="0"/>
              <a:t>work will explore the impact of removing network connectors on distributions of triads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TSPs for 2013, </a:t>
            </a:r>
            <a:r>
              <a:rPr lang="en-US" dirty="0"/>
              <a:t>Green is </a:t>
            </a:r>
            <a:r>
              <a:rPr lang="en-US" dirty="0" smtClean="0"/>
              <a:t>corn and</a:t>
            </a:r>
          </a:p>
          <a:p>
            <a:r>
              <a:rPr lang="en-US" dirty="0" smtClean="0"/>
              <a:t>Blue is the four staple crops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20" y="2488183"/>
            <a:ext cx="5172797" cy="319132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29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Triad Significance Profile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globalization leads to an increase in utilization of the food trade network to feed people, countries are becoming more import-dependent</a:t>
            </a:r>
          </a:p>
          <a:p>
            <a:r>
              <a:rPr lang="en-US" dirty="0" smtClean="0"/>
              <a:t>Climate </a:t>
            </a:r>
            <a:r>
              <a:rPr lang="en-US" dirty="0"/>
              <a:t>events are no longer localized and these regional events may have global effects on food </a:t>
            </a:r>
            <a:r>
              <a:rPr lang="en-US" dirty="0" smtClean="0"/>
              <a:t>security</a:t>
            </a:r>
            <a:r>
              <a:rPr lang="en-US" baseline="30000" dirty="0" smtClean="0"/>
              <a:t>[1]</a:t>
            </a:r>
          </a:p>
          <a:p>
            <a:r>
              <a:rPr lang="en-US" dirty="0" smtClean="0"/>
              <a:t>There </a:t>
            </a:r>
            <a:r>
              <a:rPr lang="en-US" dirty="0"/>
              <a:t>is limited research considering second-order effects of climate events to the food trade </a:t>
            </a:r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2160"/>
          </a:xfrm>
        </p:spPr>
        <p:txBody>
          <a:bodyPr>
            <a:normAutofit/>
          </a:bodyPr>
          <a:lstStyle/>
          <a:p>
            <a:r>
              <a:rPr lang="en-US" sz="3200" dirty="0"/>
              <a:t>What Problem?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[1] Sternberg, T., “Chinese drought, bread and the </a:t>
            </a:r>
            <a:r>
              <a:rPr lang="en-US" dirty="0" smtClean="0"/>
              <a:t>Arab Spring</a:t>
            </a:r>
            <a:r>
              <a:rPr lang="en-US" dirty="0"/>
              <a:t>”, Applied Geography 34, 519–524 (2012).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5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DDDDDD"/>
                </a:solidFill>
              </a:rPr>
              <a:t>Define the problem</a:t>
            </a:r>
          </a:p>
          <a:p>
            <a:r>
              <a:rPr lang="en-US" dirty="0">
                <a:solidFill>
                  <a:srgbClr val="DDDDDD"/>
                </a:solidFill>
              </a:rPr>
              <a:t>Developed a visual analytics system for exploring second-order effects of climate change under the lens of global trade</a:t>
            </a:r>
          </a:p>
          <a:p>
            <a:r>
              <a:rPr lang="en-US" dirty="0"/>
              <a:t>Current visualizations</a:t>
            </a:r>
          </a:p>
          <a:p>
            <a:r>
              <a:rPr lang="en-US" dirty="0">
                <a:solidFill>
                  <a:srgbClr val="DDDDDD"/>
                </a:solidFill>
              </a:rPr>
              <a:t>Case studies demonstrating the use of the system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Outline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29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Current Visualizations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Met Office Food Insecurity </a:t>
            </a:r>
            <a:r>
              <a:rPr lang="en-US" sz="2200" dirty="0" smtClean="0"/>
              <a:t>&amp; </a:t>
            </a:r>
            <a:r>
              <a:rPr lang="en-US" sz="2200" dirty="0"/>
              <a:t>Climate </a:t>
            </a:r>
            <a:r>
              <a:rPr lang="en-US" sz="2200" dirty="0" smtClean="0"/>
              <a:t>Change </a:t>
            </a:r>
            <a:r>
              <a:rPr lang="en-US" sz="1300" dirty="0" smtClean="0"/>
              <a:t>(www.metoffice.gov.uk/food-insecurity-index</a:t>
            </a:r>
            <a:r>
              <a:rPr lang="en-US" sz="1300" dirty="0"/>
              <a:t>) 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10859"/>
            <a:ext cx="5386388" cy="3079320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FAOSTAT Data </a:t>
            </a:r>
            <a:r>
              <a:rPr lang="en-US" dirty="0" smtClean="0"/>
              <a:t>Visualization</a:t>
            </a:r>
          </a:p>
          <a:p>
            <a:r>
              <a:rPr lang="en-US" sz="1300" dirty="0"/>
              <a:t>(www.fao.org/faostat/en/#data/TM/visualize) 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2464875"/>
            <a:ext cx="5389562" cy="337128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6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Current Visualizations: Comparisons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Met Office Food Insecurity </a:t>
            </a:r>
            <a:r>
              <a:rPr lang="en-US" sz="2200" dirty="0" smtClean="0"/>
              <a:t>&amp; </a:t>
            </a:r>
            <a:r>
              <a:rPr lang="en-US" sz="2200" dirty="0"/>
              <a:t>Climate </a:t>
            </a:r>
            <a:r>
              <a:rPr lang="en-US" sz="2200" dirty="0" smtClean="0"/>
              <a:t>Change </a:t>
            </a:r>
            <a:r>
              <a:rPr lang="en-US" sz="1300" dirty="0" smtClean="0"/>
              <a:t>(www.metoffice.gov.uk/food-insecurity-index</a:t>
            </a:r>
            <a:r>
              <a:rPr lang="en-US" sz="1300" dirty="0"/>
              <a:t>) 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10859"/>
            <a:ext cx="5386388" cy="3079320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My System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32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0" y="2540578"/>
            <a:ext cx="4601217" cy="3086531"/>
          </a:xfrm>
        </p:spPr>
      </p:pic>
    </p:spTree>
    <p:extLst>
      <p:ext uri="{BB962C8B-B14F-4D97-AF65-F5344CB8AC3E}">
        <p14:creationId xmlns:p14="http://schemas.microsoft.com/office/powerpoint/2010/main" val="230910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"/>
          <a:stretch/>
        </p:blipFill>
        <p:spPr>
          <a:xfrm>
            <a:off x="6192838" y="2359378"/>
            <a:ext cx="5389562" cy="3662396"/>
          </a:xfrm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72"/>
          <a:stretch/>
        </p:blipFill>
        <p:spPr bwMode="auto">
          <a:xfrm>
            <a:off x="6193368" y="2465868"/>
            <a:ext cx="5349316" cy="347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7"/>
          <p:cNvSpPr txBox="1">
            <a:spLocks/>
          </p:cNvSpPr>
          <p:nvPr/>
        </p:nvSpPr>
        <p:spPr>
          <a:xfrm>
            <a:off x="606955" y="1542345"/>
            <a:ext cx="5389033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FAOSTAT Data Visualization</a:t>
            </a:r>
          </a:p>
          <a:p>
            <a:r>
              <a:rPr lang="en-US" sz="1300" dirty="0" smtClean="0"/>
              <a:t>(www.fao.org/faostat/en/#data/TM/visualize) </a:t>
            </a:r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dirty="0"/>
              <a:t>Current Visualizations: Comparisons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My System</a:t>
            </a:r>
            <a:endParaRPr lang="en-US" sz="2200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65868"/>
            <a:ext cx="5386388" cy="3369302"/>
          </a:xfrm>
        </p:spPr>
      </p:pic>
      <p:sp>
        <p:nvSpPr>
          <p:cNvPr id="18" name="TextBox 17"/>
          <p:cNvSpPr txBox="1"/>
          <p:nvPr/>
        </p:nvSpPr>
        <p:spPr>
          <a:xfrm>
            <a:off x="2359378" y="3454398"/>
            <a:ext cx="2731911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From here it looks like Canada and Mexico </a:t>
            </a:r>
            <a:r>
              <a:rPr lang="en-US" dirty="0"/>
              <a:t>b</a:t>
            </a:r>
            <a:r>
              <a:rPr lang="en-US" dirty="0" smtClean="0"/>
              <a:t>oth import about the same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535334" y="3454398"/>
            <a:ext cx="2731911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In reality Mexico imported $1.85 billion and Canada $281 million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33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20197" y="27788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55592" y="228120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Canada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56434" y="3559739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Mexico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59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food trade network and food security indices are not modeled </a:t>
            </a:r>
            <a:r>
              <a:rPr lang="en-US" dirty="0" smtClean="0"/>
              <a:t>together</a:t>
            </a:r>
          </a:p>
          <a:p>
            <a:r>
              <a:rPr lang="en-US" dirty="0"/>
              <a:t>The food trade network and </a:t>
            </a:r>
            <a:r>
              <a:rPr lang="en-US" dirty="0" smtClean="0"/>
              <a:t>climate events are </a:t>
            </a:r>
            <a:r>
              <a:rPr lang="en-US" dirty="0"/>
              <a:t>not modeled together</a:t>
            </a:r>
          </a:p>
          <a:p>
            <a:r>
              <a:rPr lang="en-US" dirty="0" smtClean="0"/>
              <a:t>No simulation of climate events</a:t>
            </a:r>
          </a:p>
          <a:p>
            <a:pPr lvl="1"/>
            <a:r>
              <a:rPr lang="en-US" dirty="0" smtClean="0"/>
              <a:t>How does it affect the trade network</a:t>
            </a:r>
            <a:endParaRPr lang="en-US" dirty="0"/>
          </a:p>
          <a:p>
            <a:r>
              <a:rPr lang="en-US" dirty="0" smtClean="0"/>
              <a:t>Not a visual analytic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No knowledge gain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Current Visualizations: Limitations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0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DDDDDD"/>
                </a:solidFill>
              </a:rPr>
              <a:t>Define the problem</a:t>
            </a:r>
          </a:p>
          <a:p>
            <a:r>
              <a:rPr lang="en-US" dirty="0">
                <a:solidFill>
                  <a:srgbClr val="DDDDDD"/>
                </a:solidFill>
              </a:rPr>
              <a:t>Developed a visual analytics system for exploring second-order effects of climate change under the lens of global trade</a:t>
            </a:r>
          </a:p>
          <a:p>
            <a:r>
              <a:rPr lang="en-US" dirty="0">
                <a:solidFill>
                  <a:srgbClr val="DDDDDD"/>
                </a:solidFill>
              </a:rPr>
              <a:t>Current visualizations</a:t>
            </a:r>
          </a:p>
          <a:p>
            <a:r>
              <a:rPr lang="en-US" dirty="0"/>
              <a:t>Case studies demonstrating the use of the system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Outline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9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2011 Chinese drought</a:t>
            </a:r>
          </a:p>
          <a:p>
            <a:r>
              <a:rPr lang="en-US" dirty="0" smtClean="0"/>
              <a:t>Simulated US </a:t>
            </a:r>
            <a:r>
              <a:rPr lang="en-US" dirty="0"/>
              <a:t>Climate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25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50" y="2049403"/>
            <a:ext cx="569595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1200" y="990600"/>
            <a:ext cx="10972800" cy="489857"/>
          </a:xfrm>
        </p:spPr>
        <p:txBody>
          <a:bodyPr>
            <a:noAutofit/>
          </a:bodyPr>
          <a:lstStyle/>
          <a:p>
            <a:r>
              <a:rPr lang="en-US" dirty="0" smtClean="0"/>
              <a:t>A </a:t>
            </a:r>
            <a:r>
              <a:rPr lang="en-US" dirty="0"/>
              <a:t>regional climate event </a:t>
            </a:r>
            <a:r>
              <a:rPr lang="en-US" dirty="0" smtClean="0"/>
              <a:t>potentially </a:t>
            </a:r>
            <a:r>
              <a:rPr lang="en-US" dirty="0"/>
              <a:t>had a global effect on food </a:t>
            </a:r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[1] Sternberg, T., “Chinese drought, bread and the </a:t>
            </a:r>
            <a:r>
              <a:rPr lang="en-US" dirty="0" smtClean="0"/>
              <a:t>Arab Spring</a:t>
            </a:r>
            <a:r>
              <a:rPr lang="en-US" dirty="0"/>
              <a:t>”, Applied Geography 34, 519–524 (2012).</a:t>
            </a:r>
          </a:p>
        </p:txBody>
      </p:sp>
      <p:sp>
        <p:nvSpPr>
          <p:cNvPr id="6" name="Left Arrow 5"/>
          <p:cNvSpPr/>
          <p:nvPr/>
        </p:nvSpPr>
        <p:spPr>
          <a:xfrm rot="21066621">
            <a:off x="7422174" y="3766682"/>
            <a:ext cx="1790840" cy="861077"/>
          </a:xfrm>
          <a:prstGeom prst="leftArrow">
            <a:avLst>
              <a:gd name="adj1" fmla="val 1936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US" sz="8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708212" y="1480457"/>
            <a:ext cx="5279838" cy="3799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The recent Arab Spring has been linked to this regional drought</a:t>
            </a:r>
            <a:r>
              <a:rPr lang="en-US" baseline="30000" dirty="0"/>
              <a:t>[1]</a:t>
            </a:r>
          </a:p>
          <a:p>
            <a:pPr lvl="1"/>
            <a:r>
              <a:rPr lang="en-US" dirty="0"/>
              <a:t>China doesn’t export wheat to </a:t>
            </a:r>
            <a:r>
              <a:rPr lang="en-US" dirty="0" smtClean="0"/>
              <a:t>Egypt</a:t>
            </a:r>
          </a:p>
          <a:p>
            <a:pPr lvl="1"/>
            <a:r>
              <a:rPr lang="en-US" dirty="0" smtClean="0"/>
              <a:t>How </a:t>
            </a:r>
            <a:r>
              <a:rPr lang="en-US" dirty="0" smtClean="0"/>
              <a:t>does a drought in China affecting wheat production cause political instability in Egypt?</a:t>
            </a:r>
          </a:p>
          <a:p>
            <a:pPr lvl="1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2011 Chinese Drought</a:t>
            </a:r>
          </a:p>
        </p:txBody>
      </p:sp>
    </p:spTree>
    <p:extLst>
      <p:ext uri="{BB962C8B-B14F-4D97-AF65-F5344CB8AC3E}">
        <p14:creationId xmlns:p14="http://schemas.microsoft.com/office/powerpoint/2010/main" val="37839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1200" y="990600"/>
            <a:ext cx="10972800" cy="488245"/>
          </a:xfrm>
        </p:spPr>
        <p:txBody>
          <a:bodyPr>
            <a:normAutofit/>
          </a:bodyPr>
          <a:lstStyle/>
          <a:p>
            <a:r>
              <a:rPr lang="en-US" dirty="0" smtClean="0"/>
              <a:t>Food trade network can affected by reduced production or export bans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100" dirty="0" smtClean="0"/>
              <a:t>[1] </a:t>
            </a:r>
            <a:r>
              <a:rPr lang="en-US" sz="1100" dirty="0" err="1"/>
              <a:t>Fellmann</a:t>
            </a:r>
            <a:r>
              <a:rPr lang="en-US" sz="1100" dirty="0"/>
              <a:t>, T., S. </a:t>
            </a:r>
            <a:r>
              <a:rPr lang="en-US" sz="1100" dirty="0" err="1"/>
              <a:t>H´elaine</a:t>
            </a:r>
            <a:r>
              <a:rPr lang="en-US" sz="1100" dirty="0"/>
              <a:t> and O. </a:t>
            </a:r>
            <a:r>
              <a:rPr lang="en-US" sz="1100" dirty="0" err="1"/>
              <a:t>Nekhay</a:t>
            </a:r>
            <a:r>
              <a:rPr lang="en-US" sz="1100" dirty="0"/>
              <a:t>, “Harvest failures, temporary export restrictions and global food security: the example of limited grain exports from Russia, Ukraine and Kazakhstan”, Food Security 6, 5, 727–742 (2014</a:t>
            </a:r>
            <a:r>
              <a:rPr lang="en-US" sz="1100" dirty="0" smtClean="0"/>
              <a:t>).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50" y="2090366"/>
            <a:ext cx="569595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eft Arrow 7"/>
          <p:cNvSpPr/>
          <p:nvPr/>
        </p:nvSpPr>
        <p:spPr>
          <a:xfrm rot="21066621">
            <a:off x="7422174" y="3807645"/>
            <a:ext cx="1790840" cy="861077"/>
          </a:xfrm>
          <a:prstGeom prst="leftArrow">
            <a:avLst>
              <a:gd name="adj1" fmla="val 1936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US" sz="8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rot="18189780">
            <a:off x="7028035" y="3237478"/>
            <a:ext cx="1425935" cy="870772"/>
          </a:xfrm>
          <a:prstGeom prst="leftArrow">
            <a:avLst>
              <a:gd name="adj1" fmla="val 1936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 rot="3239530">
            <a:off x="8240292" y="3074178"/>
            <a:ext cx="1413373" cy="861077"/>
          </a:xfrm>
          <a:prstGeom prst="leftArrow">
            <a:avLst>
              <a:gd name="adj1" fmla="val 1936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708212" y="1478845"/>
            <a:ext cx="5279838" cy="3801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Large increase in </a:t>
            </a:r>
            <a:r>
              <a:rPr lang="en-US" dirty="0" smtClean="0"/>
              <a:t>wheat imports to China drives up international prices</a:t>
            </a:r>
          </a:p>
          <a:p>
            <a:pPr lvl="1"/>
            <a:r>
              <a:rPr lang="en-US" dirty="0" smtClean="0"/>
              <a:t>Russia continues </a:t>
            </a:r>
            <a:r>
              <a:rPr lang="en-US" dirty="0"/>
              <a:t>existing export bans on wheat </a:t>
            </a:r>
          </a:p>
          <a:p>
            <a:pPr lvl="2"/>
            <a:r>
              <a:rPr lang="en-US" dirty="0" smtClean="0"/>
              <a:t>From the previous year’s poor harvest due </a:t>
            </a:r>
            <a:r>
              <a:rPr lang="en-US" dirty="0"/>
              <a:t>to </a:t>
            </a:r>
            <a:r>
              <a:rPr lang="en-US" dirty="0" smtClean="0"/>
              <a:t>drought</a:t>
            </a:r>
            <a:r>
              <a:rPr lang="en-US" baseline="30000" dirty="0" smtClean="0"/>
              <a:t>[1]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2011 Chinese Drought</a:t>
            </a:r>
          </a:p>
        </p:txBody>
      </p:sp>
    </p:spTree>
    <p:extLst>
      <p:ext uri="{BB962C8B-B14F-4D97-AF65-F5344CB8AC3E}">
        <p14:creationId xmlns:p14="http://schemas.microsoft.com/office/powerpoint/2010/main" val="5857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2011 Chinese Drought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24" y="762000"/>
            <a:ext cx="9259351" cy="5278438"/>
          </a:xfrm>
        </p:spPr>
      </p:pic>
    </p:spTree>
    <p:extLst>
      <p:ext uri="{BB962C8B-B14F-4D97-AF65-F5344CB8AC3E}">
        <p14:creationId xmlns:p14="http://schemas.microsoft.com/office/powerpoint/2010/main" val="242185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three countries: A, B and C</a:t>
            </a:r>
          </a:p>
          <a:p>
            <a:r>
              <a:rPr lang="en-US" dirty="0" smtClean="0"/>
              <a:t>Country A produces some food</a:t>
            </a:r>
          </a:p>
          <a:p>
            <a:r>
              <a:rPr lang="en-US" dirty="0" smtClean="0"/>
              <a:t>Country A exports to Country B</a:t>
            </a:r>
          </a:p>
          <a:p>
            <a:pPr lvl="1"/>
            <a:r>
              <a:rPr lang="en-US" dirty="0" smtClean="0"/>
              <a:t>Trade link X</a:t>
            </a:r>
          </a:p>
          <a:p>
            <a:r>
              <a:rPr lang="en-US" dirty="0" smtClean="0"/>
              <a:t>Country B exports to Country C</a:t>
            </a:r>
          </a:p>
          <a:p>
            <a:pPr lvl="1"/>
            <a:r>
              <a:rPr lang="en-US" dirty="0" smtClean="0"/>
              <a:t>Trade link 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216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are n</a:t>
            </a:r>
            <a:r>
              <a:rPr lang="en-US" sz="3200" baseline="30000" dirty="0" smtClean="0"/>
              <a:t>th</a:t>
            </a:r>
            <a:r>
              <a:rPr lang="en-US" sz="3200" dirty="0"/>
              <a:t>-</a:t>
            </a:r>
            <a:r>
              <a:rPr lang="en-US" sz="3200" dirty="0" smtClean="0"/>
              <a:t>Order Effects?</a:t>
            </a:r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7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28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61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404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201788" y="342729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22" name="TextBox 21"/>
          <p:cNvSpPr txBox="1"/>
          <p:nvPr/>
        </p:nvSpPr>
        <p:spPr>
          <a:xfrm>
            <a:off x="10779157" y="3427294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25600" y="342729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4347242" y="3724206"/>
            <a:ext cx="205616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8129018" y="3727519"/>
            <a:ext cx="202794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pic>
        <p:nvPicPr>
          <p:cNvPr id="26" name="Picture 2" descr="Image result for vegetable ic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639" y="4597576"/>
            <a:ext cx="1542089" cy="15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07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2011 Chinese Drought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85" y="762000"/>
            <a:ext cx="9253830" cy="5278438"/>
          </a:xfrm>
        </p:spPr>
      </p:pic>
    </p:spTree>
    <p:extLst>
      <p:ext uri="{BB962C8B-B14F-4D97-AF65-F5344CB8AC3E}">
        <p14:creationId xmlns:p14="http://schemas.microsoft.com/office/powerpoint/2010/main" val="165832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56018"/>
            <a:ext cx="5386388" cy="3055651"/>
          </a:xfrm>
        </p:spPr>
      </p:pic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Tooltip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16" y="2874000"/>
            <a:ext cx="4163006" cy="241968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Study: 2011 Chinese Drought</a:t>
            </a:r>
          </a:p>
        </p:txBody>
      </p:sp>
    </p:spTree>
    <p:extLst>
      <p:ext uri="{BB962C8B-B14F-4D97-AF65-F5344CB8AC3E}">
        <p14:creationId xmlns:p14="http://schemas.microsoft.com/office/powerpoint/2010/main" val="256612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DDDDD"/>
                </a:solidFill>
              </a:rPr>
              <a:t>2011 Chinese drought</a:t>
            </a:r>
          </a:p>
          <a:p>
            <a:r>
              <a:rPr lang="en-US" dirty="0" smtClean="0"/>
              <a:t>Simulated US </a:t>
            </a:r>
            <a:r>
              <a:rPr lang="en-US" dirty="0"/>
              <a:t>Climate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4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619" y="772886"/>
            <a:ext cx="9244382" cy="52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1200" y="990600"/>
            <a:ext cx="2391229" cy="4289612"/>
          </a:xfrm>
        </p:spPr>
        <p:txBody>
          <a:bodyPr>
            <a:noAutofit/>
          </a:bodyPr>
          <a:lstStyle/>
          <a:p>
            <a:r>
              <a:rPr lang="en-US" sz="2000" dirty="0" smtClean="0"/>
              <a:t>To highlight cascading effects, we simulate a climate event in the United States</a:t>
            </a:r>
          </a:p>
          <a:p>
            <a:pPr lvl="1"/>
            <a:r>
              <a:rPr lang="en-US" sz="1800" dirty="0" smtClean="0"/>
              <a:t>Very busy network graph</a:t>
            </a:r>
          </a:p>
          <a:p>
            <a:pPr lvl="1"/>
            <a:r>
              <a:rPr lang="en-US" sz="1800" dirty="0" smtClean="0"/>
              <a:t>Dashed lines are indirect </a:t>
            </a:r>
            <a:r>
              <a:rPr lang="en-US" sz="1800" dirty="0" smtClean="0"/>
              <a:t>links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Simulated US </a:t>
            </a:r>
            <a:r>
              <a:rPr lang="en-US" dirty="0"/>
              <a:t>Climate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1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filtering to the network graph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Trade Link </a:t>
            </a:r>
            <a:r>
              <a:rPr lang="en-US" dirty="0" smtClean="0"/>
              <a:t>Size ($25 million)</a:t>
            </a:r>
          </a:p>
          <a:p>
            <a:pPr lvl="1"/>
            <a:r>
              <a:rPr lang="en-US" dirty="0"/>
              <a:t>Minimum Percentage of Imports </a:t>
            </a:r>
            <a:r>
              <a:rPr lang="en-US" dirty="0" smtClean="0"/>
              <a:t>Affected (30%)</a:t>
            </a:r>
            <a:endParaRPr lang="en-US" dirty="0"/>
          </a:p>
          <a:p>
            <a:r>
              <a:rPr lang="en-US" dirty="0" smtClean="0"/>
              <a:t>Identify two countries of interest: Venezuela and North Korea </a:t>
            </a:r>
          </a:p>
          <a:p>
            <a:pPr lvl="1"/>
            <a:r>
              <a:rPr lang="en-US" dirty="0" smtClean="0"/>
              <a:t>Mongolia </a:t>
            </a:r>
            <a:r>
              <a:rPr lang="en-US" dirty="0" smtClean="0"/>
              <a:t>is red too, but they only import $</a:t>
            </a:r>
            <a:r>
              <a:rPr lang="en-US" dirty="0" smtClean="0"/>
              <a:t>109k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Simulated US </a:t>
            </a:r>
            <a:r>
              <a:rPr lang="en-US" dirty="0"/>
              <a:t>Climate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346" y="2889955"/>
            <a:ext cx="9890674" cy="287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50779" y="2954007"/>
            <a:ext cx="132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North Korea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5946" y="3090713"/>
            <a:ext cx="143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United States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24725" y="4288164"/>
            <a:ext cx="114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Venezuela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9822744" y="3303494"/>
            <a:ext cx="282222" cy="8676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803444" y="3670491"/>
            <a:ext cx="282222" cy="8676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44</a:t>
            </a:fld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549322" y="3275378"/>
            <a:ext cx="165678" cy="1912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143725" y="4538134"/>
            <a:ext cx="451718" cy="1912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41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0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346" y="2889955"/>
            <a:ext cx="9890674" cy="287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62281" y="2919156"/>
            <a:ext cx="132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North Korea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18127" y="2993393"/>
            <a:ext cx="143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United States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5" idx="2"/>
          </p:cNvCxnSpPr>
          <p:nvPr/>
        </p:nvCxnSpPr>
        <p:spPr>
          <a:xfrm>
            <a:off x="5426502" y="3288488"/>
            <a:ext cx="119700" cy="2526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384441" y="3224025"/>
            <a:ext cx="4393376" cy="715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Note: There is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No direct trade link!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659" y="3285587"/>
            <a:ext cx="43053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1200" y="990600"/>
            <a:ext cx="10972800" cy="1899355"/>
          </a:xfrm>
        </p:spPr>
        <p:txBody>
          <a:bodyPr>
            <a:normAutofit/>
          </a:bodyPr>
          <a:lstStyle/>
          <a:p>
            <a:r>
              <a:rPr lang="en-US" dirty="0" smtClean="0"/>
              <a:t>Results – North Korea:</a:t>
            </a:r>
            <a:endParaRPr lang="en-US" dirty="0" smtClean="0"/>
          </a:p>
          <a:p>
            <a:pPr lvl="1"/>
            <a:r>
              <a:rPr lang="en-US" dirty="0" smtClean="0"/>
              <a:t>North </a:t>
            </a:r>
            <a:r>
              <a:rPr lang="en-US" dirty="0" smtClean="0"/>
              <a:t>Korea has </a:t>
            </a:r>
            <a:r>
              <a:rPr lang="en-US" dirty="0" smtClean="0"/>
              <a:t>lost ~79% of its corn </a:t>
            </a:r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But North Korea </a:t>
            </a:r>
            <a:r>
              <a:rPr lang="en-US" dirty="0"/>
              <a:t>has no direct link from the </a:t>
            </a:r>
            <a:r>
              <a:rPr lang="en-US" dirty="0" smtClean="0"/>
              <a:t>US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reduction in imports to China is cascaded to North </a:t>
            </a:r>
            <a:r>
              <a:rPr lang="en-US" dirty="0" smtClean="0"/>
              <a:t>Korea</a:t>
            </a:r>
          </a:p>
          <a:p>
            <a:pPr lvl="2"/>
            <a:r>
              <a:rPr lang="en-US" dirty="0" smtClean="0"/>
              <a:t>Loss of $156 million and only exports $34.2 million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Simulated US </a:t>
            </a:r>
            <a:r>
              <a:rPr lang="en-US" dirty="0"/>
              <a:t>Climate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914411" y="3408444"/>
            <a:ext cx="895566" cy="4975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093642"/>
            <a:ext cx="41243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/>
          <p:cNvSpPr/>
          <p:nvPr/>
        </p:nvSpPr>
        <p:spPr>
          <a:xfrm>
            <a:off x="8250533" y="4685484"/>
            <a:ext cx="895566" cy="4975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092342" y="4001063"/>
            <a:ext cx="881303" cy="348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752600" y="5096604"/>
            <a:ext cx="881303" cy="348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34985" y="415328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China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0"/>
          </p:cNvCxnSpPr>
          <p:nvPr/>
        </p:nvCxnSpPr>
        <p:spPr>
          <a:xfrm flipH="1" flipV="1">
            <a:off x="5189582" y="3795702"/>
            <a:ext cx="203033" cy="3575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65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3" grpId="0" animBg="1"/>
      <p:bldP spid="13" grpId="1" animBg="1"/>
      <p:bldP spid="12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5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27"/>
          <a:stretch/>
        </p:blipFill>
        <p:spPr bwMode="auto">
          <a:xfrm>
            <a:off x="4993025" y="2393856"/>
            <a:ext cx="1293034" cy="287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9"/>
          <a:stretch/>
        </p:blipFill>
        <p:spPr bwMode="auto">
          <a:xfrm>
            <a:off x="6255326" y="2889955"/>
            <a:ext cx="5008693" cy="287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1200" y="990600"/>
            <a:ext cx="10972800" cy="1899355"/>
          </a:xfrm>
        </p:spPr>
        <p:txBody>
          <a:bodyPr/>
          <a:lstStyle/>
          <a:p>
            <a:r>
              <a:rPr lang="en-US" dirty="0" smtClean="0"/>
              <a:t>Results – Venezuela:</a:t>
            </a:r>
            <a:endParaRPr lang="en-US" dirty="0" smtClean="0"/>
          </a:p>
          <a:p>
            <a:pPr lvl="1"/>
            <a:r>
              <a:rPr lang="en-US" dirty="0" smtClean="0"/>
              <a:t>Venezuela has lost ~32% of its corn imports from a 15% US export </a:t>
            </a:r>
            <a:r>
              <a:rPr lang="en-US" dirty="0" smtClean="0"/>
              <a:t>reduction</a:t>
            </a:r>
          </a:p>
          <a:p>
            <a:pPr lvl="1"/>
            <a:r>
              <a:rPr lang="en-US" dirty="0" smtClean="0"/>
              <a:t>Loss of $296 million in imports, but the direct trade link is only $55 million</a:t>
            </a:r>
            <a:endParaRPr lang="en-US" dirty="0" smtClean="0"/>
          </a:p>
          <a:p>
            <a:pPr lvl="1"/>
            <a:r>
              <a:rPr lang="en-US" dirty="0" smtClean="0"/>
              <a:t>The reduction in imports to Mexico is cascaded to Mexico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Simulated US </a:t>
            </a:r>
            <a:r>
              <a:rPr lang="en-US" dirty="0"/>
              <a:t>Climate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896512" y="3395901"/>
            <a:ext cx="1061310" cy="1049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09235" y="2626722"/>
            <a:ext cx="1317978" cy="18735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C00000"/>
                </a:solidFill>
              </a:rPr>
              <a:t>Note: US to Venezuela trade link is only $55 million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562" y="3554028"/>
            <a:ext cx="4114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val 11"/>
          <p:cNvSpPr/>
          <p:nvPr/>
        </p:nvSpPr>
        <p:spPr>
          <a:xfrm>
            <a:off x="9471309" y="4445293"/>
            <a:ext cx="875356" cy="3479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8411605" y="4724652"/>
            <a:ext cx="895566" cy="3530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44" y="3477709"/>
            <a:ext cx="41529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val 17"/>
          <p:cNvSpPr/>
          <p:nvPr/>
        </p:nvSpPr>
        <p:spPr>
          <a:xfrm>
            <a:off x="3856222" y="4382585"/>
            <a:ext cx="881303" cy="348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96291" y="5507639"/>
            <a:ext cx="881303" cy="348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5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5" grpId="1" animBg="1"/>
      <p:bldP spid="12" grpId="0" animBg="1"/>
      <p:bldP spid="12" grpId="1" animBg="1"/>
      <p:bldP spid="16" grpId="0" animBg="1"/>
      <p:bldP spid="16" grpId="1" animBg="1"/>
      <p:bldP spid="18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11200" y="990599"/>
            <a:ext cx="10972800" cy="5049049"/>
          </a:xfrm>
        </p:spPr>
        <p:txBody>
          <a:bodyPr>
            <a:noAutofit/>
          </a:bodyPr>
          <a:lstStyle/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Explore triad changes to network</a:t>
            </a:r>
          </a:p>
          <a:p>
            <a:pPr lvl="2"/>
            <a:r>
              <a:rPr lang="en-US" dirty="0" smtClean="0"/>
              <a:t>Dynamic calculation of triads</a:t>
            </a:r>
            <a:endParaRPr lang="en-US" dirty="0" smtClean="0"/>
          </a:p>
          <a:p>
            <a:pPr lvl="1"/>
            <a:r>
              <a:rPr lang="en-US" dirty="0" smtClean="0"/>
              <a:t>Vulnerability index could be affected by other factors</a:t>
            </a:r>
          </a:p>
          <a:p>
            <a:pPr lvl="2"/>
            <a:r>
              <a:rPr lang="en-US" dirty="0" smtClean="0"/>
              <a:t>Adaptability</a:t>
            </a:r>
          </a:p>
          <a:p>
            <a:pPr lvl="2"/>
            <a:r>
              <a:rPr lang="en-US" dirty="0" smtClean="0"/>
              <a:t>Political climate</a:t>
            </a:r>
          </a:p>
          <a:p>
            <a:pPr lvl="1"/>
            <a:r>
              <a:rPr lang="en-US" dirty="0" smtClean="0"/>
              <a:t>Different crop </a:t>
            </a:r>
            <a:r>
              <a:rPr lang="en-US" dirty="0" smtClean="0"/>
              <a:t>value </a:t>
            </a:r>
            <a:r>
              <a:rPr lang="en-US" dirty="0" smtClean="0"/>
              <a:t>measures</a:t>
            </a:r>
          </a:p>
          <a:p>
            <a:pPr lvl="2"/>
            <a:r>
              <a:rPr lang="en-US" dirty="0" smtClean="0"/>
              <a:t>Virtual water</a:t>
            </a:r>
          </a:p>
          <a:p>
            <a:pPr lvl="2"/>
            <a:r>
              <a:rPr lang="en-US" dirty="0" smtClean="0"/>
              <a:t>Cropland area</a:t>
            </a:r>
          </a:p>
          <a:p>
            <a:pPr lvl="1"/>
            <a:r>
              <a:rPr lang="en-US" dirty="0" smtClean="0"/>
              <a:t>Efficacy of visual analytic system</a:t>
            </a:r>
          </a:p>
          <a:p>
            <a:pPr lvl="2"/>
            <a:r>
              <a:rPr lang="en-US" dirty="0" smtClean="0"/>
              <a:t>User surveys</a:t>
            </a:r>
          </a:p>
          <a:p>
            <a:pPr lvl="2"/>
            <a:r>
              <a:rPr lang="en-US" dirty="0" smtClean="0"/>
              <a:t>Best visual choices?</a:t>
            </a:r>
          </a:p>
          <a:p>
            <a:r>
              <a:rPr lang="en-US" dirty="0" smtClean="0"/>
              <a:t>Questions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9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Understand it was important</a:t>
            </a:r>
          </a:p>
          <a:p>
            <a:pPr lvl="1"/>
            <a:r>
              <a:rPr lang="en-US" dirty="0"/>
              <a:t>Purchase, H., “Which aesthetic has the greatest effect on human understanding?”, in “International Symposium on Graph Drawing”, pp. 248–261 (Springer, 1997).</a:t>
            </a:r>
            <a:endParaRPr lang="en-US" dirty="0" smtClean="0"/>
          </a:p>
          <a:p>
            <a:r>
              <a:rPr lang="en-US" dirty="0" smtClean="0"/>
              <a:t>Reviewed</a:t>
            </a:r>
            <a:endParaRPr lang="en-US" dirty="0"/>
          </a:p>
          <a:p>
            <a:pPr lvl="1"/>
            <a:r>
              <a:rPr lang="en-US" dirty="0" smtClean="0"/>
              <a:t>Dunne</a:t>
            </a:r>
            <a:r>
              <a:rPr lang="en-US" dirty="0"/>
              <a:t>, C. and B. </a:t>
            </a:r>
            <a:r>
              <a:rPr lang="en-US" dirty="0" err="1"/>
              <a:t>Shneiderman</a:t>
            </a:r>
            <a:r>
              <a:rPr lang="en-US" dirty="0"/>
              <a:t>, “Motif simplification: improving network visualization readability with fan, connector, and clique glyphs”, in “Proceedings of the SIGCHI Conference on Human Factors in Computing Systems”, pp. 3247–3256 (ACM, 2013</a:t>
            </a:r>
            <a:r>
              <a:rPr lang="en-US" dirty="0" smtClean="0"/>
              <a:t>).</a:t>
            </a:r>
          </a:p>
          <a:p>
            <a:pPr lvl="1"/>
            <a:r>
              <a:rPr lang="en-US" dirty="0" err="1"/>
              <a:t>Holten</a:t>
            </a:r>
            <a:r>
              <a:rPr lang="en-US" dirty="0"/>
              <a:t>, D. and J. J. Van </a:t>
            </a:r>
            <a:r>
              <a:rPr lang="en-US" dirty="0" err="1"/>
              <a:t>Wijk</a:t>
            </a:r>
            <a:r>
              <a:rPr lang="en-US" dirty="0"/>
              <a:t>, “Force-directed edge bundling for graph visualization”, in “Computer graphics forum”, vol. 28, pp. 983–990 (Wiley Online Library, 2009</a:t>
            </a:r>
            <a:r>
              <a:rPr lang="en-US" dirty="0" smtClean="0"/>
              <a:t>).</a:t>
            </a:r>
          </a:p>
          <a:p>
            <a:pPr lvl="1"/>
            <a:r>
              <a:rPr lang="en-US" dirty="0" err="1" smtClean="0"/>
              <a:t>Nodetrix</a:t>
            </a:r>
            <a:r>
              <a:rPr lang="en-US" baseline="30000" dirty="0" smtClean="0"/>
              <a:t>[1]</a:t>
            </a:r>
            <a:r>
              <a:rPr lang="en-US" dirty="0" smtClean="0"/>
              <a:t> is undirected</a:t>
            </a:r>
            <a:endParaRPr lang="en-US" dirty="0"/>
          </a:p>
          <a:p>
            <a:r>
              <a:rPr lang="en-US" dirty="0"/>
              <a:t>Felt it was important to keep countries separate, grouping them could skew vulnerability</a:t>
            </a:r>
          </a:p>
          <a:p>
            <a:pPr lvl="1"/>
            <a:r>
              <a:rPr lang="en-US" dirty="0" smtClean="0"/>
              <a:t>i.e. Saudi ($769m import of wheat 2013) and Qatar</a:t>
            </a:r>
            <a:r>
              <a:rPr lang="en-US" dirty="0"/>
              <a:t> </a:t>
            </a:r>
            <a:r>
              <a:rPr lang="en-US" dirty="0" smtClean="0"/>
              <a:t>($36m </a:t>
            </a:r>
            <a:r>
              <a:rPr lang="en-US" dirty="0"/>
              <a:t>import of wheat 2013)</a:t>
            </a:r>
            <a:r>
              <a:rPr lang="en-US" dirty="0" smtClean="0"/>
              <a:t> right next to each other</a:t>
            </a:r>
          </a:p>
          <a:p>
            <a:r>
              <a:rPr lang="en-US" dirty="0" smtClean="0"/>
              <a:t>Mental mapping</a:t>
            </a:r>
          </a:p>
          <a:p>
            <a:pPr lvl="1"/>
            <a:r>
              <a:rPr lang="en-US" dirty="0" smtClean="0"/>
              <a:t>We are familiar with where countries are located</a:t>
            </a:r>
          </a:p>
          <a:p>
            <a:r>
              <a:rPr lang="en-US" dirty="0" smtClean="0"/>
              <a:t>Lots of filtering and interactions (dragging network graph) available to minimize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Edge crossing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[1] Henry</a:t>
            </a:r>
            <a:r>
              <a:rPr lang="en-US" dirty="0"/>
              <a:t>, Nathalie, Jean-Daniel </a:t>
            </a:r>
            <a:r>
              <a:rPr lang="en-US" dirty="0" err="1"/>
              <a:t>Fekete</a:t>
            </a:r>
            <a:r>
              <a:rPr lang="en-US" dirty="0"/>
              <a:t>, and Michael J. McGuffin. "</a:t>
            </a:r>
            <a:r>
              <a:rPr lang="en-US" dirty="0" err="1"/>
              <a:t>NodeTrix</a:t>
            </a:r>
            <a:r>
              <a:rPr lang="en-US" dirty="0"/>
              <a:t>: a hybrid visualization of social networks." </a:t>
            </a:r>
            <a:r>
              <a:rPr lang="en-US" i="1" dirty="0"/>
              <a:t>IEEE transactions on visualization and computer graphics</a:t>
            </a:r>
            <a:r>
              <a:rPr lang="en-US" dirty="0"/>
              <a:t> 13.6 (2007): 1302-1309.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2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Cascaded or second-order effects</a:t>
            </a:r>
          </a:p>
          <a:p>
            <a:r>
              <a:rPr lang="en-US" dirty="0" smtClean="0"/>
              <a:t>Triad types 3, 4 &amp; 7 account for around 20% of triads, indicating this paradigm exists</a:t>
            </a:r>
          </a:p>
          <a:p>
            <a:pPr lvl="1"/>
            <a:r>
              <a:rPr lang="en-US" dirty="0" smtClean="0"/>
              <a:t>Triad distributions for four staple crops in the year </a:t>
            </a:r>
            <a:r>
              <a:rPr lang="en-US" dirty="0" smtClean="0"/>
              <a:t>2013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Z-score calculations were based on the triad distribution of 1 random graph type</a:t>
            </a:r>
          </a:p>
          <a:p>
            <a:pPr lvl="2"/>
            <a:r>
              <a:rPr lang="en-US" dirty="0" smtClean="0"/>
              <a:t>200 nodes</a:t>
            </a:r>
          </a:p>
          <a:p>
            <a:pPr lvl="2"/>
            <a:r>
              <a:rPr lang="en-US" dirty="0" smtClean="0"/>
              <a:t>1800 edges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Triads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684689"/>
            <a:ext cx="86582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6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happens when a climate event impacts Country A?</a:t>
            </a:r>
          </a:p>
          <a:p>
            <a:pPr lvl="1"/>
            <a:r>
              <a:rPr lang="en-US" dirty="0" smtClean="0"/>
              <a:t>Country A produces less food, but neither of the trade links are affected</a:t>
            </a:r>
          </a:p>
        </p:txBody>
      </p:sp>
      <p:pic>
        <p:nvPicPr>
          <p:cNvPr id="9228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28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61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404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01788" y="342729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79157" y="3427294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25600" y="342729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347242" y="3724206"/>
            <a:ext cx="205616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8129018" y="3727519"/>
            <a:ext cx="202794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0" name="Sun 9"/>
          <p:cNvSpPr/>
          <p:nvPr/>
        </p:nvSpPr>
        <p:spPr>
          <a:xfrm>
            <a:off x="0" y="1828334"/>
            <a:ext cx="2821957" cy="2821957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Drought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Zero-Order Effect</a:t>
            </a:r>
            <a:endParaRPr lang="en-US" sz="3200" dirty="0"/>
          </a:p>
        </p:txBody>
      </p:sp>
      <p:pic>
        <p:nvPicPr>
          <p:cNvPr id="4098" name="Picture 2" descr="Image result for vegetable ic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639" y="4597576"/>
            <a:ext cx="1542089" cy="15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27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Analytical </a:t>
            </a:r>
            <a:r>
              <a:rPr lang="en-US" dirty="0"/>
              <a:t>reasoning facilitated by interactive visual </a:t>
            </a:r>
            <a:r>
              <a:rPr lang="en-US" dirty="0" smtClean="0"/>
              <a:t>interfaces</a:t>
            </a:r>
          </a:p>
          <a:p>
            <a:pPr lvl="1"/>
            <a:r>
              <a:rPr lang="en-US" dirty="0"/>
              <a:t>Cook, K. A. and J. J. Thomas, “Illuminating the path: The research and development agenda for visual analytics”, (2005</a:t>
            </a:r>
            <a:r>
              <a:rPr lang="en-US" dirty="0" smtClean="0"/>
              <a:t>).</a:t>
            </a:r>
          </a:p>
          <a:p>
            <a:r>
              <a:rPr lang="en-US" dirty="0" smtClean="0"/>
              <a:t>Analyze </a:t>
            </a:r>
            <a:r>
              <a:rPr lang="en-US" dirty="0"/>
              <a:t>first, show the important, zoom/filter/analyze further and details on </a:t>
            </a:r>
            <a:r>
              <a:rPr lang="en-US" dirty="0" smtClean="0"/>
              <a:t>demand</a:t>
            </a:r>
          </a:p>
          <a:p>
            <a:pPr lvl="1"/>
            <a:r>
              <a:rPr lang="en-US" dirty="0" err="1"/>
              <a:t>Keim</a:t>
            </a:r>
            <a:r>
              <a:rPr lang="en-US" dirty="0"/>
              <a:t>, D. A., F. </a:t>
            </a:r>
            <a:r>
              <a:rPr lang="en-US" dirty="0" err="1"/>
              <a:t>Mansmann</a:t>
            </a:r>
            <a:r>
              <a:rPr lang="en-US" dirty="0"/>
              <a:t>, J. </a:t>
            </a:r>
            <a:r>
              <a:rPr lang="en-US" dirty="0" err="1"/>
              <a:t>Schneidewind</a:t>
            </a:r>
            <a:r>
              <a:rPr lang="en-US" dirty="0"/>
              <a:t> and H. Ziegler, “Challenges in </a:t>
            </a:r>
            <a:r>
              <a:rPr lang="en-US" dirty="0" smtClean="0"/>
              <a:t>visual data </a:t>
            </a:r>
            <a:r>
              <a:rPr lang="en-US" dirty="0"/>
              <a:t>analysis”, in “Information Visualization, 2006. IV 2006. Tenth </a:t>
            </a:r>
            <a:r>
              <a:rPr lang="en-US" dirty="0" smtClean="0"/>
              <a:t>International Conference </a:t>
            </a:r>
            <a:r>
              <a:rPr lang="en-US" dirty="0"/>
              <a:t>on”, pp. 9–16 (IEEE, 2006).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Visual </a:t>
            </a:r>
            <a:r>
              <a:rPr lang="en-US" dirty="0" smtClean="0"/>
              <a:t>Analytics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47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happens when a climate event impacts Country A?</a:t>
            </a:r>
          </a:p>
          <a:p>
            <a:pPr lvl="1"/>
            <a:r>
              <a:rPr lang="en-US" dirty="0"/>
              <a:t>Country A produces less </a:t>
            </a:r>
            <a:r>
              <a:rPr lang="en-US" dirty="0" smtClean="0"/>
              <a:t>food, but only trade link X is affected</a:t>
            </a:r>
          </a:p>
        </p:txBody>
      </p:sp>
      <p:pic>
        <p:nvPicPr>
          <p:cNvPr id="9228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28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61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404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01788" y="342729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79157" y="3427294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25600" y="342729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347242" y="3724206"/>
            <a:ext cx="205616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8129018" y="3727519"/>
            <a:ext cx="202794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0" name="Sun 9"/>
          <p:cNvSpPr/>
          <p:nvPr/>
        </p:nvSpPr>
        <p:spPr>
          <a:xfrm>
            <a:off x="0" y="1828334"/>
            <a:ext cx="2821957" cy="2821957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Drought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First-Order Effect</a:t>
            </a:r>
            <a:endParaRPr lang="en-US" sz="3200" dirty="0"/>
          </a:p>
        </p:txBody>
      </p:sp>
      <p:pic>
        <p:nvPicPr>
          <p:cNvPr id="4098" name="Picture 2" descr="Image result for vegetable ic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639" y="4597576"/>
            <a:ext cx="1542089" cy="15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6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happens when a climate event impacts Country A?</a:t>
            </a:r>
          </a:p>
          <a:p>
            <a:pPr lvl="1"/>
            <a:r>
              <a:rPr lang="en-US" dirty="0"/>
              <a:t>Country A produces less food </a:t>
            </a:r>
            <a:r>
              <a:rPr lang="en-US" dirty="0" smtClean="0"/>
              <a:t>and both trade link X and Y are both affected</a:t>
            </a:r>
          </a:p>
          <a:p>
            <a:pPr lvl="2"/>
            <a:r>
              <a:rPr lang="en-US" dirty="0" smtClean="0"/>
              <a:t>This could propagate even further along the network causing third, fourth, et cetera level effects</a:t>
            </a:r>
          </a:p>
        </p:txBody>
      </p:sp>
      <p:pic>
        <p:nvPicPr>
          <p:cNvPr id="9228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28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61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404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01788" y="342729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79157" y="3427294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25600" y="342729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347242" y="3724206"/>
            <a:ext cx="205616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8129018" y="3727519"/>
            <a:ext cx="202794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0" name="Sun 9"/>
          <p:cNvSpPr/>
          <p:nvPr/>
        </p:nvSpPr>
        <p:spPr>
          <a:xfrm>
            <a:off x="0" y="1828334"/>
            <a:ext cx="2821957" cy="2821957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Drought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Second-Order Effect</a:t>
            </a:r>
            <a:endParaRPr lang="en-US" sz="3200" dirty="0"/>
          </a:p>
        </p:txBody>
      </p:sp>
      <p:pic>
        <p:nvPicPr>
          <p:cNvPr id="4098" name="Picture 2" descr="Image result for vegetable ic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639" y="4597576"/>
            <a:ext cx="1542089" cy="15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6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Climate </a:t>
            </a:r>
            <a:r>
              <a:rPr lang="en-US" dirty="0" smtClean="0"/>
              <a:t>change is causing more </a:t>
            </a:r>
            <a:r>
              <a:rPr lang="en-US" dirty="0"/>
              <a:t>intense climate </a:t>
            </a:r>
            <a:r>
              <a:rPr lang="en-US" dirty="0" smtClean="0"/>
              <a:t>events</a:t>
            </a:r>
            <a:r>
              <a:rPr lang="en-US" baseline="30000" dirty="0" smtClean="0"/>
              <a:t>[1]</a:t>
            </a:r>
            <a:endParaRPr lang="en-US" baseline="30000" dirty="0"/>
          </a:p>
          <a:p>
            <a:r>
              <a:rPr lang="en-US" dirty="0" smtClean="0"/>
              <a:t>An increase </a:t>
            </a:r>
            <a:r>
              <a:rPr lang="en-US" dirty="0"/>
              <a:t>in globalization </a:t>
            </a:r>
            <a:r>
              <a:rPr lang="en-US" dirty="0" smtClean="0"/>
              <a:t>results in an increase </a:t>
            </a:r>
            <a:r>
              <a:rPr lang="en-US" dirty="0" smtClean="0"/>
              <a:t>in </a:t>
            </a:r>
            <a:r>
              <a:rPr lang="en-US" dirty="0" smtClean="0"/>
              <a:t>dependency </a:t>
            </a:r>
            <a:r>
              <a:rPr lang="en-US" dirty="0"/>
              <a:t>on </a:t>
            </a:r>
            <a:r>
              <a:rPr lang="en-US" dirty="0" smtClean="0"/>
              <a:t>the food trade </a:t>
            </a:r>
            <a:r>
              <a:rPr lang="en-US" dirty="0"/>
              <a:t>network</a:t>
            </a:r>
          </a:p>
          <a:p>
            <a:r>
              <a:rPr lang="en-US" dirty="0" smtClean="0"/>
              <a:t>Climate events are becoming increasingly more devastating to the food trade </a:t>
            </a:r>
            <a:r>
              <a:rPr lang="en-US" dirty="0"/>
              <a:t>network and food </a:t>
            </a:r>
            <a:r>
              <a:rPr lang="en-US" dirty="0" smtClean="0"/>
              <a:t>security</a:t>
            </a:r>
          </a:p>
          <a:p>
            <a:r>
              <a:rPr lang="en-US" dirty="0" smtClean="0"/>
              <a:t>Current research and tools are limited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[1]</a:t>
            </a:r>
            <a:r>
              <a:rPr lang="en-US" dirty="0"/>
              <a:t> Webster, P. J., G. J. Holland, J. A. Curry and H.-R. Chang, “Changes in tropical cyclone number, duration, and intensity in a warming environment”, Science 309, 5742, 1844–1846 (2005).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Why Is This a Problem Now?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75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DDDDDD"/>
                </a:solidFill>
              </a:rPr>
              <a:t>Define the problem</a:t>
            </a:r>
          </a:p>
          <a:p>
            <a:r>
              <a:rPr lang="en-US" dirty="0"/>
              <a:t>Developed a visual analytics system for exploring second-order effects of climate change under the lens of global trade</a:t>
            </a:r>
          </a:p>
          <a:p>
            <a:r>
              <a:rPr lang="en-US" dirty="0">
                <a:solidFill>
                  <a:srgbClr val="DDDDDD"/>
                </a:solidFill>
              </a:rPr>
              <a:t>Current visualizations</a:t>
            </a:r>
          </a:p>
          <a:p>
            <a:r>
              <a:rPr lang="en-US" dirty="0">
                <a:solidFill>
                  <a:srgbClr val="DDDDDD"/>
                </a:solidFill>
              </a:rPr>
              <a:t>Case studies demonstrating the use of the system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Outline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2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posal Defense New.potx" id="{7C1A6271-DE76-4CC7-B0AC-402EE3A9E3E5}" vid="{9F8B7FDF-7CE0-463C-9CC9-395D76C828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</Template>
  <TotalTime>25800</TotalTime>
  <Words>3555</Words>
  <Application>Microsoft Office PowerPoint</Application>
  <PresentationFormat>Widescreen</PresentationFormat>
  <Paragraphs>650</Paragraphs>
  <Slides>50</Slides>
  <Notes>50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宋体</vt:lpstr>
      <vt:lpstr>Arial</vt:lpstr>
      <vt:lpstr>Calibri</vt:lpstr>
      <vt:lpstr>Cambria Math</vt:lpstr>
      <vt:lpstr>DengXian</vt:lpstr>
      <vt:lpstr>Presentation</vt:lpstr>
      <vt:lpstr>A Visual Analytics Process for Exploring Risk and Vulnerability in International Food Trade Networks</vt:lpstr>
      <vt:lpstr>Outline</vt:lpstr>
      <vt:lpstr>What Problem?</vt:lpstr>
      <vt:lpstr>What are nth-Order Effects?</vt:lpstr>
      <vt:lpstr>Zero-Order Effect</vt:lpstr>
      <vt:lpstr>First-Order Effect</vt:lpstr>
      <vt:lpstr>Second-Order Effect</vt:lpstr>
      <vt:lpstr>Why Is This a Problem Now?</vt:lpstr>
      <vt:lpstr>Outline</vt:lpstr>
      <vt:lpstr>Visual Analytics</vt:lpstr>
      <vt:lpstr>Visual Analytics</vt:lpstr>
      <vt:lpstr>Visual Analytics</vt:lpstr>
      <vt:lpstr>Visual Analytics</vt:lpstr>
      <vt:lpstr>Visual Analytics</vt:lpstr>
      <vt:lpstr>Visual Analytics</vt:lpstr>
      <vt:lpstr>Visual Analytics</vt:lpstr>
      <vt:lpstr>Visual Analytics</vt:lpstr>
      <vt:lpstr>Visual Analytics</vt:lpstr>
      <vt:lpstr>Visual Analytics System Dashboard</vt:lpstr>
      <vt:lpstr>Histograms</vt:lpstr>
      <vt:lpstr>Histograms</vt:lpstr>
      <vt:lpstr>Network Graph</vt:lpstr>
      <vt:lpstr>Network Graph</vt:lpstr>
      <vt:lpstr>Network Graph</vt:lpstr>
      <vt:lpstr>Network Graph</vt:lpstr>
      <vt:lpstr>Choropleth Map</vt:lpstr>
      <vt:lpstr>Choropleth Map</vt:lpstr>
      <vt:lpstr>Choropleth Map</vt:lpstr>
      <vt:lpstr>Triad Significance Profile Graphs</vt:lpstr>
      <vt:lpstr>Outline</vt:lpstr>
      <vt:lpstr>Current Visualizations</vt:lpstr>
      <vt:lpstr>Current Visualizations: Comparisons</vt:lpstr>
      <vt:lpstr>Current Visualizations: Comparisons</vt:lpstr>
      <vt:lpstr>Current Visualizations: Limitations</vt:lpstr>
      <vt:lpstr>Outline</vt:lpstr>
      <vt:lpstr>Case Studies</vt:lpstr>
      <vt:lpstr>Case Study: 2011 Chinese Drought</vt:lpstr>
      <vt:lpstr>Case Study: 2011 Chinese Drought</vt:lpstr>
      <vt:lpstr>Case Study: 2011 Chinese Drought</vt:lpstr>
      <vt:lpstr>Case Study: 2011 Chinese Drought</vt:lpstr>
      <vt:lpstr>Case Study: 2011 Chinese Drought</vt:lpstr>
      <vt:lpstr>Case Studies</vt:lpstr>
      <vt:lpstr>Case Study: Simulated US Climate Event</vt:lpstr>
      <vt:lpstr>Case Study: Simulated US Climate Event</vt:lpstr>
      <vt:lpstr>Case Study: Simulated US Climate Event</vt:lpstr>
      <vt:lpstr>Case Study: Simulated US Climate Event</vt:lpstr>
      <vt:lpstr>Conclusion</vt:lpstr>
      <vt:lpstr>Edge crossing</vt:lpstr>
      <vt:lpstr>Triads</vt:lpstr>
      <vt:lpstr>Visual Analytics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Yafeng Lu</dc:creator>
  <cp:lastModifiedBy>Seville Travis A</cp:lastModifiedBy>
  <cp:revision>1137</cp:revision>
  <cp:lastPrinted>2017-11-02T15:33:43Z</cp:lastPrinted>
  <dcterms:created xsi:type="dcterms:W3CDTF">2016-04-24T18:42:15Z</dcterms:created>
  <dcterms:modified xsi:type="dcterms:W3CDTF">2017-11-02T15:33:50Z</dcterms:modified>
</cp:coreProperties>
</file>